
<file path=[Content_Types].xml><?xml version="1.0" encoding="utf-8"?>
<Types xmlns="http://schemas.openxmlformats.org/package/2006/content-types">
  <Default Extension="bin" ContentType="application/vnd.ms-office.vbaProject"/>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9"/>
  </p:notesMasterIdLst>
  <p:sldIdLst>
    <p:sldId id="433" r:id="rId2"/>
    <p:sldId id="434" r:id="rId3"/>
    <p:sldId id="2367" r:id="rId4"/>
    <p:sldId id="2368" r:id="rId5"/>
    <p:sldId id="2369" r:id="rId6"/>
    <p:sldId id="3979" r:id="rId7"/>
    <p:sldId id="2372" r:id="rId8"/>
    <p:sldId id="2373" r:id="rId9"/>
    <p:sldId id="2374" r:id="rId10"/>
    <p:sldId id="2375" r:id="rId11"/>
    <p:sldId id="3982" r:id="rId12"/>
    <p:sldId id="2376" r:id="rId13"/>
    <p:sldId id="2377" r:id="rId14"/>
    <p:sldId id="2378" r:id="rId15"/>
    <p:sldId id="3980" r:id="rId16"/>
    <p:sldId id="2379" r:id="rId17"/>
    <p:sldId id="2380" r:id="rId18"/>
    <p:sldId id="2381" r:id="rId19"/>
    <p:sldId id="3985" r:id="rId20"/>
    <p:sldId id="2382" r:id="rId21"/>
    <p:sldId id="2383" r:id="rId22"/>
    <p:sldId id="2384" r:id="rId23"/>
    <p:sldId id="2385" r:id="rId24"/>
    <p:sldId id="2386" r:id="rId25"/>
    <p:sldId id="2387" r:id="rId26"/>
    <p:sldId id="2388" r:id="rId27"/>
    <p:sldId id="2389" r:id="rId28"/>
    <p:sldId id="3986" r:id="rId29"/>
    <p:sldId id="2390" r:id="rId30"/>
    <p:sldId id="2391" r:id="rId31"/>
    <p:sldId id="3987" r:id="rId32"/>
    <p:sldId id="2393" r:id="rId33"/>
    <p:sldId id="2394" r:id="rId34"/>
    <p:sldId id="2395" r:id="rId35"/>
    <p:sldId id="2396" r:id="rId36"/>
    <p:sldId id="2397" r:id="rId37"/>
    <p:sldId id="2400" r:id="rId38"/>
    <p:sldId id="2401" r:id="rId39"/>
    <p:sldId id="2402" r:id="rId40"/>
    <p:sldId id="2403" r:id="rId41"/>
    <p:sldId id="2404" r:id="rId42"/>
    <p:sldId id="2405" r:id="rId43"/>
    <p:sldId id="3983" r:id="rId44"/>
    <p:sldId id="3981" r:id="rId45"/>
    <p:sldId id="2406" r:id="rId46"/>
    <p:sldId id="2407" r:id="rId47"/>
    <p:sldId id="450" r:id="rId48"/>
    <p:sldId id="451" r:id="rId49"/>
    <p:sldId id="2408" r:id="rId50"/>
    <p:sldId id="2409" r:id="rId51"/>
    <p:sldId id="2410" r:id="rId52"/>
    <p:sldId id="2411" r:id="rId53"/>
    <p:sldId id="2413" r:id="rId54"/>
    <p:sldId id="2414" r:id="rId55"/>
    <p:sldId id="2415" r:id="rId56"/>
    <p:sldId id="2416" r:id="rId57"/>
    <p:sldId id="2417" r:id="rId58"/>
    <p:sldId id="2419" r:id="rId59"/>
    <p:sldId id="2420" r:id="rId60"/>
    <p:sldId id="2421" r:id="rId61"/>
    <p:sldId id="2422" r:id="rId62"/>
    <p:sldId id="2423" r:id="rId63"/>
    <p:sldId id="2424" r:id="rId64"/>
    <p:sldId id="2425" r:id="rId65"/>
    <p:sldId id="2426" r:id="rId66"/>
    <p:sldId id="2427" r:id="rId67"/>
    <p:sldId id="3970" r:id="rId68"/>
    <p:sldId id="2428" r:id="rId69"/>
    <p:sldId id="2437" r:id="rId70"/>
    <p:sldId id="2438" r:id="rId71"/>
    <p:sldId id="2439" r:id="rId72"/>
    <p:sldId id="2440" r:id="rId73"/>
    <p:sldId id="2441" r:id="rId74"/>
    <p:sldId id="2442" r:id="rId75"/>
    <p:sldId id="2443" r:id="rId76"/>
    <p:sldId id="2444" r:id="rId77"/>
    <p:sldId id="2445" r:id="rId78"/>
    <p:sldId id="2446" r:id="rId79"/>
    <p:sldId id="2447" r:id="rId80"/>
    <p:sldId id="2448" r:id="rId81"/>
    <p:sldId id="2449" r:id="rId82"/>
    <p:sldId id="2450" r:id="rId83"/>
    <p:sldId id="2451" r:id="rId84"/>
    <p:sldId id="2452" r:id="rId85"/>
    <p:sldId id="2453" r:id="rId86"/>
    <p:sldId id="2454" r:id="rId87"/>
    <p:sldId id="2455" r:id="rId88"/>
    <p:sldId id="2456" r:id="rId89"/>
    <p:sldId id="2457" r:id="rId90"/>
    <p:sldId id="2458" r:id="rId91"/>
    <p:sldId id="2459" r:id="rId92"/>
    <p:sldId id="3984" r:id="rId93"/>
    <p:sldId id="2461" r:id="rId94"/>
    <p:sldId id="2462" r:id="rId95"/>
    <p:sldId id="2466" r:id="rId96"/>
    <p:sldId id="2467" r:id="rId97"/>
    <p:sldId id="741" r:id="rId98"/>
    <p:sldId id="742" r:id="rId99"/>
    <p:sldId id="2469" r:id="rId100"/>
    <p:sldId id="2470" r:id="rId101"/>
    <p:sldId id="2471" r:id="rId102"/>
    <p:sldId id="3988" r:id="rId103"/>
    <p:sldId id="2474" r:id="rId104"/>
    <p:sldId id="2475" r:id="rId105"/>
    <p:sldId id="2476" r:id="rId106"/>
    <p:sldId id="2477" r:id="rId107"/>
    <p:sldId id="3989" r:id="rId108"/>
    <p:sldId id="2478" r:id="rId109"/>
    <p:sldId id="2480" r:id="rId110"/>
    <p:sldId id="2481" r:id="rId111"/>
    <p:sldId id="2482" r:id="rId112"/>
    <p:sldId id="2483" r:id="rId113"/>
    <p:sldId id="2484" r:id="rId114"/>
    <p:sldId id="2485" r:id="rId115"/>
    <p:sldId id="2486" r:id="rId116"/>
    <p:sldId id="2487" r:id="rId117"/>
    <p:sldId id="2488" r:id="rId118"/>
    <p:sldId id="2489" r:id="rId119"/>
    <p:sldId id="2490" r:id="rId120"/>
    <p:sldId id="3971" r:id="rId121"/>
    <p:sldId id="2491" r:id="rId122"/>
    <p:sldId id="2492" r:id="rId123"/>
    <p:sldId id="2493" r:id="rId124"/>
    <p:sldId id="3990" r:id="rId125"/>
    <p:sldId id="2494" r:id="rId126"/>
    <p:sldId id="2495" r:id="rId127"/>
    <p:sldId id="2496" r:id="rId128"/>
    <p:sldId id="2497" r:id="rId129"/>
    <p:sldId id="3972" r:id="rId130"/>
    <p:sldId id="2499" r:id="rId131"/>
    <p:sldId id="2500" r:id="rId132"/>
    <p:sldId id="2501" r:id="rId133"/>
    <p:sldId id="3991" r:id="rId134"/>
    <p:sldId id="2502" r:id="rId135"/>
    <p:sldId id="2503" r:id="rId136"/>
    <p:sldId id="2504" r:id="rId137"/>
    <p:sldId id="2505" r:id="rId138"/>
    <p:sldId id="2506" r:id="rId139"/>
    <p:sldId id="2514" r:id="rId140"/>
    <p:sldId id="2515" r:id="rId141"/>
    <p:sldId id="2516" r:id="rId142"/>
    <p:sldId id="2517" r:id="rId143"/>
    <p:sldId id="2518" r:id="rId144"/>
    <p:sldId id="2519" r:id="rId145"/>
    <p:sldId id="2520" r:id="rId146"/>
    <p:sldId id="3973" r:id="rId147"/>
    <p:sldId id="3974" r:id="rId148"/>
    <p:sldId id="3975" r:id="rId149"/>
    <p:sldId id="3976" r:id="rId150"/>
    <p:sldId id="3977" r:id="rId151"/>
    <p:sldId id="2521" r:id="rId152"/>
    <p:sldId id="2522" r:id="rId153"/>
    <p:sldId id="2523" r:id="rId154"/>
    <p:sldId id="2524" r:id="rId155"/>
    <p:sldId id="2525" r:id="rId156"/>
    <p:sldId id="2526" r:id="rId157"/>
    <p:sldId id="2527" r:id="rId158"/>
    <p:sldId id="2528" r:id="rId159"/>
    <p:sldId id="2529" r:id="rId160"/>
    <p:sldId id="2531" r:id="rId161"/>
    <p:sldId id="2532" r:id="rId162"/>
    <p:sldId id="2533" r:id="rId163"/>
    <p:sldId id="2534" r:id="rId164"/>
    <p:sldId id="2535" r:id="rId165"/>
    <p:sldId id="2536" r:id="rId166"/>
    <p:sldId id="2538" r:id="rId167"/>
    <p:sldId id="2539" r:id="rId168"/>
    <p:sldId id="2540" r:id="rId169"/>
    <p:sldId id="2541" r:id="rId170"/>
    <p:sldId id="2542" r:id="rId171"/>
    <p:sldId id="2543" r:id="rId172"/>
    <p:sldId id="2544" r:id="rId173"/>
    <p:sldId id="2545" r:id="rId174"/>
    <p:sldId id="2546" r:id="rId175"/>
    <p:sldId id="2550" r:id="rId176"/>
    <p:sldId id="2551" r:id="rId177"/>
    <p:sldId id="2552" r:id="rId178"/>
    <p:sldId id="2553" r:id="rId179"/>
    <p:sldId id="2554" r:id="rId180"/>
    <p:sldId id="2557" r:id="rId181"/>
    <p:sldId id="2558" r:id="rId182"/>
    <p:sldId id="2559" r:id="rId183"/>
    <p:sldId id="2560" r:id="rId184"/>
    <p:sldId id="2561" r:id="rId185"/>
    <p:sldId id="3978" r:id="rId186"/>
    <p:sldId id="2562" r:id="rId187"/>
    <p:sldId id="2563" r:id="rId188"/>
    <p:sldId id="2565" r:id="rId189"/>
    <p:sldId id="2566" r:id="rId190"/>
    <p:sldId id="2567" r:id="rId191"/>
    <p:sldId id="2568" r:id="rId192"/>
    <p:sldId id="2569" r:id="rId193"/>
    <p:sldId id="2570" r:id="rId194"/>
    <p:sldId id="2571" r:id="rId195"/>
    <p:sldId id="2572" r:id="rId196"/>
    <p:sldId id="2573" r:id="rId197"/>
    <p:sldId id="2574" r:id="rId198"/>
    <p:sldId id="3992" r:id="rId199"/>
    <p:sldId id="3993" r:id="rId200"/>
    <p:sldId id="3994" r:id="rId201"/>
    <p:sldId id="3995" r:id="rId202"/>
    <p:sldId id="3996" r:id="rId203"/>
    <p:sldId id="3997" r:id="rId204"/>
    <p:sldId id="3998" r:id="rId205"/>
    <p:sldId id="3999" r:id="rId206"/>
    <p:sldId id="4000" r:id="rId207"/>
    <p:sldId id="4001" r:id="rId208"/>
    <p:sldId id="4002" r:id="rId209"/>
    <p:sldId id="4003" r:id="rId210"/>
    <p:sldId id="4004" r:id="rId211"/>
    <p:sldId id="4005" r:id="rId212"/>
    <p:sldId id="4006" r:id="rId213"/>
    <p:sldId id="4007" r:id="rId214"/>
    <p:sldId id="4008" r:id="rId215"/>
    <p:sldId id="4009" r:id="rId216"/>
    <p:sldId id="4010" r:id="rId217"/>
    <p:sldId id="4011" r:id="rId218"/>
    <p:sldId id="4012" r:id="rId219"/>
    <p:sldId id="4013" r:id="rId220"/>
    <p:sldId id="4014" r:id="rId221"/>
    <p:sldId id="4015" r:id="rId222"/>
    <p:sldId id="4016" r:id="rId223"/>
    <p:sldId id="4017" r:id="rId224"/>
    <p:sldId id="4018" r:id="rId225"/>
    <p:sldId id="4019" r:id="rId226"/>
    <p:sldId id="4020" r:id="rId227"/>
    <p:sldId id="4021" r:id="rId228"/>
    <p:sldId id="4022" r:id="rId229"/>
    <p:sldId id="4023" r:id="rId230"/>
    <p:sldId id="4024" r:id="rId231"/>
    <p:sldId id="4025" r:id="rId232"/>
    <p:sldId id="4026" r:id="rId233"/>
    <p:sldId id="4027" r:id="rId234"/>
    <p:sldId id="4028" r:id="rId235"/>
    <p:sldId id="4029" r:id="rId236"/>
    <p:sldId id="4030" r:id="rId237"/>
    <p:sldId id="4031" r:id="rId238"/>
    <p:sldId id="4032" r:id="rId239"/>
    <p:sldId id="4033" r:id="rId240"/>
    <p:sldId id="4034" r:id="rId241"/>
    <p:sldId id="4035" r:id="rId242"/>
    <p:sldId id="4036" r:id="rId243"/>
    <p:sldId id="4037" r:id="rId244"/>
    <p:sldId id="4038" r:id="rId245"/>
    <p:sldId id="4039" r:id="rId246"/>
    <p:sldId id="4040" r:id="rId247"/>
    <p:sldId id="4041" r:id="rId248"/>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FFFF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8" autoAdjust="0"/>
    <p:restoredTop sz="86371" autoAdjust="0"/>
  </p:normalViewPr>
  <p:slideViewPr>
    <p:cSldViewPr>
      <p:cViewPr varScale="1">
        <p:scale>
          <a:sx n="70" d="100"/>
          <a:sy n="70" d="100"/>
        </p:scale>
        <p:origin x="1205" y="38"/>
      </p:cViewPr>
      <p:guideLst>
        <p:guide orient="horz" pos="2160"/>
        <p:guide pos="2880"/>
      </p:guideLst>
    </p:cSldViewPr>
  </p:slideViewPr>
  <p:outlineViewPr>
    <p:cViewPr>
      <p:scale>
        <a:sx n="33" d="100"/>
        <a:sy n="33" d="100"/>
      </p:scale>
      <p:origin x="0" y="2318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notesMaster" Target="notesMasters/notesMaster1.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presProps" Target="presProp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viewProps" Target="viewProp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theme" Target="theme/theme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tableStyles" Target="tableStyle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microsoft.com/office/2006/relationships/vbaProject" Target="vbaProject.bin"/><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CB78A52E-CBA1-4F39-84C6-526634DB9BED}"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C7FB13-A4CE-4C57-B964-2477B1E6332B}" type="slidenum">
              <a:rPr lang="ar-SA"/>
              <a:pPr/>
              <a:t>16</a:t>
            </a:fld>
            <a:endParaRPr lang="en-CA"/>
          </a:p>
        </p:txBody>
      </p:sp>
      <p:sp>
        <p:nvSpPr>
          <p:cNvPr id="2319362" name="Rectangle 2"/>
          <p:cNvSpPr>
            <a:spLocks noGrp="1" noRot="1" noChangeAspect="1" noChangeArrowheads="1" noTextEdit="1"/>
          </p:cNvSpPr>
          <p:nvPr>
            <p:ph type="sldImg"/>
          </p:nvPr>
        </p:nvSpPr>
        <p:spPr>
          <a:xfrm>
            <a:off x="1144588" y="685800"/>
            <a:ext cx="4572000" cy="3429000"/>
          </a:xfrm>
          <a:ln/>
        </p:spPr>
      </p:sp>
      <p:sp>
        <p:nvSpPr>
          <p:cNvPr id="231936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28126D-A3CD-4326-9D8E-32BC563915FB}" type="slidenum">
              <a:rPr lang="ar-SA"/>
              <a:pPr/>
              <a:t>26</a:t>
            </a:fld>
            <a:endParaRPr lang="en-CA"/>
          </a:p>
        </p:txBody>
      </p:sp>
      <p:sp>
        <p:nvSpPr>
          <p:cNvPr id="2329602" name="Rectangle 2"/>
          <p:cNvSpPr>
            <a:spLocks noGrp="1" noRot="1" noChangeAspect="1" noChangeArrowheads="1" noTextEdit="1"/>
          </p:cNvSpPr>
          <p:nvPr>
            <p:ph type="sldImg"/>
          </p:nvPr>
        </p:nvSpPr>
        <p:spPr>
          <a:xfrm>
            <a:off x="1144588" y="685800"/>
            <a:ext cx="4572000" cy="3429000"/>
          </a:xfrm>
          <a:ln/>
        </p:spPr>
      </p:sp>
      <p:sp>
        <p:nvSpPr>
          <p:cNvPr id="232960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1DD6EA-64C7-4C7C-9174-58EB75131BDE}" type="slidenum">
              <a:rPr lang="ar-SA"/>
              <a:pPr/>
              <a:t>33</a:t>
            </a:fld>
            <a:endParaRPr lang="en-CA"/>
          </a:p>
        </p:txBody>
      </p:sp>
      <p:sp>
        <p:nvSpPr>
          <p:cNvPr id="2336770" name="Rectangle 2"/>
          <p:cNvSpPr>
            <a:spLocks noGrp="1" noRot="1" noChangeAspect="1" noChangeArrowheads="1" noTextEdit="1"/>
          </p:cNvSpPr>
          <p:nvPr>
            <p:ph type="sldImg"/>
          </p:nvPr>
        </p:nvSpPr>
        <p:spPr>
          <a:xfrm>
            <a:off x="1144588" y="685800"/>
            <a:ext cx="4572000" cy="3429000"/>
          </a:xfrm>
          <a:ln/>
        </p:spPr>
      </p:sp>
      <p:sp>
        <p:nvSpPr>
          <p:cNvPr id="23367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C3FD2B-C713-4905-8876-1510CCFE5171}" type="slidenum">
              <a:rPr lang="ar-SA"/>
              <a:pPr/>
              <a:t>59</a:t>
            </a:fld>
            <a:endParaRPr lang="en-CA"/>
          </a:p>
        </p:txBody>
      </p:sp>
      <p:sp>
        <p:nvSpPr>
          <p:cNvPr id="2428930" name="Rectangle 2"/>
          <p:cNvSpPr>
            <a:spLocks noGrp="1" noRot="1" noChangeAspect="1" noChangeArrowheads="1" noTextEdit="1"/>
          </p:cNvSpPr>
          <p:nvPr>
            <p:ph type="sldImg"/>
          </p:nvPr>
        </p:nvSpPr>
        <p:spPr>
          <a:xfrm>
            <a:off x="1144588" y="685800"/>
            <a:ext cx="4572000" cy="3429000"/>
          </a:xfrm>
          <a:ln/>
        </p:spPr>
      </p:sp>
      <p:sp>
        <p:nvSpPr>
          <p:cNvPr id="2428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DED880-40B1-47EA-B073-D88E72506B2D}" type="slidenum">
              <a:rPr lang="ar-SA"/>
              <a:pPr/>
              <a:t>70</a:t>
            </a:fld>
            <a:endParaRPr lang="en-CA"/>
          </a:p>
        </p:txBody>
      </p:sp>
      <p:sp>
        <p:nvSpPr>
          <p:cNvPr id="2448386" name="Rectangle 2"/>
          <p:cNvSpPr>
            <a:spLocks noGrp="1" noRot="1" noChangeAspect="1" noChangeArrowheads="1" noTextEdit="1"/>
          </p:cNvSpPr>
          <p:nvPr>
            <p:ph type="sldImg"/>
          </p:nvPr>
        </p:nvSpPr>
        <p:spPr>
          <a:xfrm>
            <a:off x="1144588" y="685800"/>
            <a:ext cx="4572000" cy="3429000"/>
          </a:xfrm>
          <a:ln/>
        </p:spPr>
      </p:sp>
      <p:sp>
        <p:nvSpPr>
          <p:cNvPr id="244838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A67E7A-C395-4FB5-B606-12A2FEE85363}" type="slidenum">
              <a:rPr lang="ar-SA"/>
              <a:pPr/>
              <a:t>79</a:t>
            </a:fld>
            <a:endParaRPr lang="en-CA"/>
          </a:p>
        </p:txBody>
      </p:sp>
      <p:sp>
        <p:nvSpPr>
          <p:cNvPr id="2458626" name="Rectangle 2"/>
          <p:cNvSpPr>
            <a:spLocks noGrp="1" noRot="1" noChangeAspect="1" noChangeArrowheads="1" noTextEdit="1"/>
          </p:cNvSpPr>
          <p:nvPr>
            <p:ph type="sldImg"/>
          </p:nvPr>
        </p:nvSpPr>
        <p:spPr>
          <a:xfrm>
            <a:off x="1144588" y="685800"/>
            <a:ext cx="4572000" cy="3429000"/>
          </a:xfrm>
          <a:ln/>
        </p:spPr>
      </p:sp>
      <p:sp>
        <p:nvSpPr>
          <p:cNvPr id="245862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0044639-BD6A-4C62-96B9-C1B3F85569F3}" type="slidenum">
              <a:rPr lang="ar-SA"/>
              <a:pPr/>
              <a:t>110</a:t>
            </a:fld>
            <a:endParaRPr lang="en-CA"/>
          </a:p>
        </p:txBody>
      </p:sp>
      <p:sp>
        <p:nvSpPr>
          <p:cNvPr id="2494466" name="Rectangle 2"/>
          <p:cNvSpPr>
            <a:spLocks noGrp="1" noRot="1" noChangeAspect="1" noChangeArrowheads="1" noTextEdit="1"/>
          </p:cNvSpPr>
          <p:nvPr>
            <p:ph type="sldImg"/>
          </p:nvPr>
        </p:nvSpPr>
        <p:spPr>
          <a:xfrm>
            <a:off x="1144588" y="685800"/>
            <a:ext cx="4572000" cy="3429000"/>
          </a:xfrm>
          <a:ln/>
        </p:spPr>
      </p:sp>
      <p:sp>
        <p:nvSpPr>
          <p:cNvPr id="2494467"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211F3B-C01B-4C6F-8124-28BC14C91C51}" type="slidenum">
              <a:rPr lang="ar-SA"/>
              <a:pPr/>
              <a:t>122</a:t>
            </a:fld>
            <a:endParaRPr lang="en-CA"/>
          </a:p>
        </p:txBody>
      </p:sp>
      <p:sp>
        <p:nvSpPr>
          <p:cNvPr id="2506754" name="Rectangle 2"/>
          <p:cNvSpPr>
            <a:spLocks noGrp="1" noRot="1" noChangeAspect="1" noChangeArrowheads="1" noTextEdit="1"/>
          </p:cNvSpPr>
          <p:nvPr>
            <p:ph type="sldImg"/>
          </p:nvPr>
        </p:nvSpPr>
        <p:spPr>
          <a:xfrm>
            <a:off x="1144588" y="685800"/>
            <a:ext cx="4572000" cy="3429000"/>
          </a:xfrm>
          <a:ln/>
        </p:spPr>
      </p:sp>
      <p:sp>
        <p:nvSpPr>
          <p:cNvPr id="2506755"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582A45-EB9F-4F8E-8F69-3434B0F28BD3}" type="slidenum">
              <a:rPr lang="ar-SA"/>
              <a:pPr/>
              <a:t>131</a:t>
            </a:fld>
            <a:endParaRPr lang="en-CA"/>
          </a:p>
        </p:txBody>
      </p:sp>
      <p:sp>
        <p:nvSpPr>
          <p:cNvPr id="2515970" name="Rectangle 2"/>
          <p:cNvSpPr>
            <a:spLocks noGrp="1" noRot="1" noChangeAspect="1" noChangeArrowheads="1" noTextEdit="1"/>
          </p:cNvSpPr>
          <p:nvPr>
            <p:ph type="sldImg"/>
          </p:nvPr>
        </p:nvSpPr>
        <p:spPr>
          <a:xfrm>
            <a:off x="1144588" y="685800"/>
            <a:ext cx="4572000" cy="3429000"/>
          </a:xfrm>
          <a:ln/>
        </p:spPr>
      </p:sp>
      <p:sp>
        <p:nvSpPr>
          <p:cNvPr id="25159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360333-177C-4BA9-B0CE-A762C59E0AA7}" type="slidenum">
              <a:rPr lang="ar-SA"/>
              <a:pPr/>
              <a:t>167</a:t>
            </a:fld>
            <a:endParaRPr lang="en-CA"/>
          </a:p>
        </p:txBody>
      </p:sp>
      <p:sp>
        <p:nvSpPr>
          <p:cNvPr id="2556930" name="Rectangle 2"/>
          <p:cNvSpPr>
            <a:spLocks noGrp="1" noRot="1" noChangeAspect="1" noChangeArrowheads="1" noTextEdit="1"/>
          </p:cNvSpPr>
          <p:nvPr>
            <p:ph type="sldImg"/>
          </p:nvPr>
        </p:nvSpPr>
        <p:spPr>
          <a:xfrm>
            <a:off x="1144588" y="685800"/>
            <a:ext cx="4572000" cy="3429000"/>
          </a:xfrm>
          <a:ln/>
        </p:spPr>
      </p:sp>
      <p:sp>
        <p:nvSpPr>
          <p:cNvPr id="25569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DFB1AB-3421-469C-8F46-D02E12143C70}" type="slidenum">
              <a:rPr lang="ar-SA"/>
              <a:pPr/>
              <a:t>176</a:t>
            </a:fld>
            <a:endParaRPr lang="en-CA"/>
          </a:p>
        </p:txBody>
      </p:sp>
      <p:sp>
        <p:nvSpPr>
          <p:cNvPr id="2570242" name="Rectangle 2"/>
          <p:cNvSpPr>
            <a:spLocks noGrp="1" noRot="1" noChangeAspect="1" noChangeArrowheads="1" noTextEdit="1"/>
          </p:cNvSpPr>
          <p:nvPr>
            <p:ph type="sldImg"/>
          </p:nvPr>
        </p:nvSpPr>
        <p:spPr>
          <a:xfrm>
            <a:off x="1144588" y="685800"/>
            <a:ext cx="4572000" cy="3429000"/>
          </a:xfrm>
          <a:ln/>
        </p:spPr>
      </p:sp>
      <p:sp>
        <p:nvSpPr>
          <p:cNvPr id="25702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3624F0-77DB-4502-9D27-D56FFCBF2E02}" type="slidenum">
              <a:rPr lang="ar-SA"/>
              <a:pPr/>
              <a:t>182</a:t>
            </a:fld>
            <a:endParaRPr lang="en-CA"/>
          </a:p>
        </p:txBody>
      </p:sp>
      <p:sp>
        <p:nvSpPr>
          <p:cNvPr id="2579458" name="Rectangle 2"/>
          <p:cNvSpPr>
            <a:spLocks noGrp="1" noRot="1" noChangeAspect="1" noChangeArrowheads="1" noTextEdit="1"/>
          </p:cNvSpPr>
          <p:nvPr>
            <p:ph type="sldImg"/>
          </p:nvPr>
        </p:nvSpPr>
        <p:spPr>
          <a:xfrm>
            <a:off x="1144588" y="685800"/>
            <a:ext cx="4572000" cy="3429000"/>
          </a:xfrm>
          <a:ln/>
        </p:spPr>
      </p:sp>
      <p:sp>
        <p:nvSpPr>
          <p:cNvPr id="25794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137618-31DE-4563-93C1-012F63883A6E}" type="slidenum">
              <a:rPr lang="ar-SA"/>
              <a:pPr/>
              <a:t>210</a:t>
            </a:fld>
            <a:endParaRPr lang="en-CA"/>
          </a:p>
        </p:txBody>
      </p:sp>
      <p:sp>
        <p:nvSpPr>
          <p:cNvPr id="4144130" name="Rectangle 2"/>
          <p:cNvSpPr>
            <a:spLocks noGrp="1" noRot="1" noChangeAspect="1" noChangeArrowheads="1" noTextEdit="1"/>
          </p:cNvSpPr>
          <p:nvPr>
            <p:ph type="sldImg"/>
          </p:nvPr>
        </p:nvSpPr>
        <p:spPr>
          <a:xfrm>
            <a:off x="1144588" y="685800"/>
            <a:ext cx="4572000" cy="3429000"/>
          </a:xfrm>
          <a:ln/>
        </p:spPr>
      </p:sp>
      <p:sp>
        <p:nvSpPr>
          <p:cNvPr id="414413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E62B11-EE83-4A42-856F-236AFEADDA25}" type="slidenum">
              <a:rPr lang="ar-SA"/>
              <a:pPr/>
              <a:t>221</a:t>
            </a:fld>
            <a:endParaRPr lang="en-CA"/>
          </a:p>
        </p:txBody>
      </p:sp>
      <p:sp>
        <p:nvSpPr>
          <p:cNvPr id="4156418" name="Rectangle 2"/>
          <p:cNvSpPr>
            <a:spLocks noGrp="1" noRot="1" noChangeAspect="1" noChangeArrowheads="1" noTextEdit="1"/>
          </p:cNvSpPr>
          <p:nvPr>
            <p:ph type="sldImg"/>
          </p:nvPr>
        </p:nvSpPr>
        <p:spPr>
          <a:xfrm>
            <a:off x="1144588" y="685800"/>
            <a:ext cx="4572000" cy="3429000"/>
          </a:xfrm>
          <a:ln/>
        </p:spPr>
      </p:sp>
      <p:sp>
        <p:nvSpPr>
          <p:cNvPr id="415641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86E3B3-2C85-4D70-8112-CBC2F463ABC2}" type="slidenum">
              <a:rPr lang="ar-SA"/>
              <a:pPr/>
              <a:t>230</a:t>
            </a:fld>
            <a:endParaRPr lang="en-CA"/>
          </a:p>
        </p:txBody>
      </p:sp>
      <p:sp>
        <p:nvSpPr>
          <p:cNvPr id="4166658" name="Rectangle 2"/>
          <p:cNvSpPr>
            <a:spLocks noGrp="1" noRot="1" noChangeAspect="1" noChangeArrowheads="1" noTextEdit="1"/>
          </p:cNvSpPr>
          <p:nvPr>
            <p:ph type="sldImg"/>
          </p:nvPr>
        </p:nvSpPr>
        <p:spPr>
          <a:xfrm>
            <a:off x="1144588" y="685800"/>
            <a:ext cx="4572000" cy="3429000"/>
          </a:xfrm>
          <a:ln/>
        </p:spPr>
      </p:sp>
      <p:sp>
        <p:nvSpPr>
          <p:cNvPr id="416665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185090" name="Rectangle 2"/>
          <p:cNvSpPr>
            <a:spLocks noGrp="1" noChangeArrowheads="1"/>
          </p:cNvSpPr>
          <p:nvPr>
            <p:ph type="ctrTitle"/>
          </p:nvPr>
        </p:nvSpPr>
        <p:spPr>
          <a:xfrm>
            <a:off x="0" y="0"/>
            <a:ext cx="468313" cy="404813"/>
          </a:xfrm>
        </p:spPr>
        <p:txBody>
          <a:bodyPr/>
          <a:lstStyle>
            <a:lvl1pPr>
              <a:defRPr sz="1200"/>
            </a:lvl1pPr>
          </a:lstStyle>
          <a:p>
            <a:r>
              <a:rPr lang="en-US"/>
              <a:t>Click to edit Master title style</a:t>
            </a:r>
          </a:p>
        </p:txBody>
      </p:sp>
      <p:sp>
        <p:nvSpPr>
          <p:cNvPr id="4185091"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4185092"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4185093" name="Rectangle 5"/>
          <p:cNvSpPr>
            <a:spLocks noGrp="1" noChangeArrowheads="1"/>
          </p:cNvSpPr>
          <p:nvPr>
            <p:ph type="ftr" sz="quarter" idx="3"/>
          </p:nvPr>
        </p:nvSpPr>
        <p:spPr/>
        <p:txBody>
          <a:bodyPr/>
          <a:lstStyle>
            <a:lvl1pPr>
              <a:defRPr/>
            </a:lvl1pPr>
          </a:lstStyle>
          <a:p>
            <a:endParaRPr lang="en-CA"/>
          </a:p>
        </p:txBody>
      </p:sp>
      <p:sp>
        <p:nvSpPr>
          <p:cNvPr id="4185094" name="Rectangle 6"/>
          <p:cNvSpPr>
            <a:spLocks noGrp="1" noChangeArrowheads="1"/>
          </p:cNvSpPr>
          <p:nvPr>
            <p:ph type="sldNum" sz="quarter" idx="4"/>
          </p:nvPr>
        </p:nvSpPr>
        <p:spPr>
          <a:xfrm>
            <a:off x="6553200" y="6245225"/>
            <a:ext cx="2133600" cy="476250"/>
          </a:xfrm>
        </p:spPr>
        <p:txBody>
          <a:bodyPr/>
          <a:lstStyle>
            <a:lvl1pPr>
              <a:defRPr/>
            </a:lvl1pPr>
          </a:lstStyle>
          <a:p>
            <a:fld id="{A64063B3-B446-47C9-B73D-85E61E9C749A}"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8055BE29-5E6D-49FC-9196-E52FB6468062}"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2F701D5D-9DFB-4080-8A71-7FCA96DBD9E2}"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36C7A805-FBE7-47B7-91B0-3BF471B1A6FA}"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53E08802-30BD-40DB-8BDF-6207816DF0E1}"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F5378D86-18A1-44D2-8651-6334828CD735}"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AE31F1FE-3D59-4829-BF16-6FCF840D6E0E}"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4B3797E2-D8B7-4EE5-BF62-FE50F367494A}"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5515F49E-CF74-4D7F-B3F9-718ACB96583D}"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67AA3E61-BC07-43B4-8FC0-EBA62C54324C}"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D31548F-D897-479F-8955-6B7400A2EF1B}"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a:t>Click to edit Master text styles</a:t>
            </a:r>
          </a:p>
          <a:p>
            <a:pPr lvl="1"/>
            <a:r>
              <a:rPr lang="en-CA"/>
              <a:t>Second level</a:t>
            </a:r>
          </a:p>
          <a:p>
            <a:pPr lvl="2"/>
            <a:r>
              <a:rPr lang="en-CA"/>
              <a:t>Third level</a:t>
            </a:r>
          </a:p>
          <a:p>
            <a:pPr lvl="3"/>
            <a:r>
              <a:rPr lang="en-CA"/>
              <a:t>Fourth level</a:t>
            </a:r>
          </a:p>
          <a:p>
            <a:pPr lvl="4"/>
            <a:r>
              <a:rPr lang="en-CA"/>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7D8623ED-FE70-49AD-ABFC-A4BAAD980968}"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 Target="slide47.xml"/><Relationship Id="rId2" Type="http://schemas.openxmlformats.org/officeDocument/2006/relationships/slide" Target="slide2.xml"/><Relationship Id="rId1" Type="http://schemas.openxmlformats.org/officeDocument/2006/relationships/slideLayout" Target="../slideLayouts/slideLayout2.xml"/><Relationship Id="rId6" Type="http://schemas.openxmlformats.org/officeDocument/2006/relationships/slide" Target="slide198.xml"/><Relationship Id="rId5" Type="http://schemas.openxmlformats.org/officeDocument/2006/relationships/slide" Target="slide153.xml"/><Relationship Id="rId4" Type="http://schemas.openxmlformats.org/officeDocument/2006/relationships/slide" Target="slide9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8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2"/>
          <p:cNvSpPr>
            <a:spLocks noGrp="1" noChangeArrowheads="1"/>
          </p:cNvSpPr>
          <p:nvPr>
            <p:ph type="title"/>
          </p:nvPr>
        </p:nvSpPr>
        <p:spPr>
          <a:xfrm>
            <a:off x="0" y="0"/>
            <a:ext cx="9144000" cy="2276872"/>
          </a:xfrm>
          <a:solidFill>
            <a:srgbClr val="990033"/>
          </a:solidFill>
          <a:ln>
            <a:solidFill>
              <a:schemeClr val="bg1"/>
            </a:solidFill>
          </a:ln>
        </p:spPr>
        <p:txBody>
          <a:bodyPr/>
          <a:lstStyle/>
          <a:p>
            <a:r>
              <a:rPr lang="ar-EG" sz="3600" dirty="0">
                <a:solidFill>
                  <a:schemeClr val="bg1"/>
                </a:solidFill>
              </a:rPr>
              <a:t>قراءات آحاد شهر أمشير</a:t>
            </a:r>
            <a:br>
              <a:rPr lang="ar-EG" sz="3600" dirty="0">
                <a:solidFill>
                  <a:schemeClr val="bg1"/>
                </a:solidFill>
              </a:rPr>
            </a:br>
            <a:r>
              <a:rPr lang="en-CA" sz="3600" dirty="0">
                <a:solidFill>
                  <a:schemeClr val="bg1"/>
                </a:solidFill>
              </a:rPr>
              <a:t>Lectures </a:t>
            </a:r>
            <a:r>
              <a:rPr lang="fr-CA" sz="3600" dirty="0">
                <a:solidFill>
                  <a:schemeClr val="bg1"/>
                </a:solidFill>
              </a:rPr>
              <a:t>des Dimanches du mois de </a:t>
            </a:r>
            <a:r>
              <a:rPr lang="en-US" sz="3600" dirty="0" err="1">
                <a:solidFill>
                  <a:schemeClr val="bg1"/>
                </a:solidFill>
              </a:rPr>
              <a:t>Amsheer</a:t>
            </a:r>
            <a:endParaRPr lang="fr-CA" sz="3600" dirty="0">
              <a:solidFill>
                <a:schemeClr val="bg1"/>
              </a:solidFill>
            </a:endParaRPr>
          </a:p>
        </p:txBody>
      </p:sp>
      <p:sp>
        <p:nvSpPr>
          <p:cNvPr id="199683" name="Text Box 3"/>
          <p:cNvSpPr txBox="1">
            <a:spLocks noChangeArrowheads="1"/>
          </p:cNvSpPr>
          <p:nvPr/>
        </p:nvSpPr>
        <p:spPr bwMode="auto">
          <a:xfrm>
            <a:off x="468313" y="2852738"/>
            <a:ext cx="7597775" cy="3937000"/>
          </a:xfrm>
          <a:prstGeom prst="rect">
            <a:avLst/>
          </a:prstGeom>
          <a:noFill/>
          <a:ln w="9525">
            <a:noFill/>
            <a:miter lim="800000"/>
            <a:headEnd/>
            <a:tailEnd/>
          </a:ln>
          <a:effectLst/>
        </p:spPr>
        <p:txBody>
          <a:bodyPr>
            <a:spAutoFit/>
          </a:bodyPr>
          <a:lstStyle/>
          <a:p>
            <a:pPr marL="457200" indent="-457200" algn="l" rtl="0">
              <a:spcBef>
                <a:spcPct val="50000"/>
              </a:spcBef>
            </a:pPr>
            <a:r>
              <a:rPr lang="en-US" sz="3600">
                <a:solidFill>
                  <a:schemeClr val="bg1"/>
                </a:solidFill>
                <a:hlinkClick r:id="rId2" action="ppaction://hlinksldjump"/>
              </a:rPr>
              <a:t>1. </a:t>
            </a:r>
            <a:r>
              <a:rPr lang="en-US" sz="3600">
                <a:solidFill>
                  <a:schemeClr val="hlink"/>
                </a:solidFill>
                <a:hlinkClick r:id="rId2" action="ppaction://hlinksldjump"/>
              </a:rPr>
              <a:t>First Sunday </a:t>
            </a:r>
            <a:r>
              <a:rPr lang="en-US" sz="3600" u="sng">
                <a:solidFill>
                  <a:schemeClr val="hlink"/>
                </a:solidFill>
                <a:hlinkClick r:id="rId2" action="ppaction://hlinksldjump"/>
              </a:rPr>
              <a:t>of Amsheer</a:t>
            </a:r>
            <a:endParaRPr lang="en-US" sz="3600" u="sng">
              <a:solidFill>
                <a:schemeClr val="hlink"/>
              </a:solidFill>
            </a:endParaRPr>
          </a:p>
          <a:p>
            <a:pPr marL="457200" indent="-457200" algn="l" rtl="0">
              <a:spcBef>
                <a:spcPct val="50000"/>
              </a:spcBef>
            </a:pPr>
            <a:r>
              <a:rPr lang="en-US" sz="3600">
                <a:solidFill>
                  <a:schemeClr val="bg1"/>
                </a:solidFill>
                <a:hlinkClick r:id="rId3" action="ppaction://hlinksldjump"/>
              </a:rPr>
              <a:t>2. Second Sunday </a:t>
            </a:r>
            <a:r>
              <a:rPr lang="en-US" sz="3600" u="sng">
                <a:solidFill>
                  <a:schemeClr val="hlink"/>
                </a:solidFill>
                <a:hlinkClick r:id="rId3" action="ppaction://hlinksldjump"/>
              </a:rPr>
              <a:t>of Amsheer</a:t>
            </a:r>
            <a:endParaRPr lang="en-US" sz="3600" u="sng">
              <a:solidFill>
                <a:schemeClr val="hlink"/>
              </a:solidFill>
            </a:endParaRPr>
          </a:p>
          <a:p>
            <a:pPr marL="457200" indent="-457200" algn="l" rtl="0">
              <a:spcBef>
                <a:spcPct val="50000"/>
              </a:spcBef>
            </a:pPr>
            <a:r>
              <a:rPr lang="en-US" sz="3600">
                <a:solidFill>
                  <a:schemeClr val="bg1"/>
                </a:solidFill>
                <a:hlinkClick r:id="rId4" action="ppaction://hlinksldjump"/>
              </a:rPr>
              <a:t>3. Third Sun</a:t>
            </a:r>
            <a:r>
              <a:rPr lang="en-US" sz="3600" u="sng">
                <a:solidFill>
                  <a:schemeClr val="hlink"/>
                </a:solidFill>
                <a:hlinkClick r:id="rId4" action="ppaction://hlinksldjump"/>
              </a:rPr>
              <a:t>day of Amsheer</a:t>
            </a:r>
            <a:endParaRPr lang="en-US" sz="3600" u="sng">
              <a:solidFill>
                <a:schemeClr val="hlink"/>
              </a:solidFill>
            </a:endParaRPr>
          </a:p>
          <a:p>
            <a:pPr marL="457200" indent="-457200" algn="l" rtl="0">
              <a:spcBef>
                <a:spcPct val="50000"/>
              </a:spcBef>
            </a:pPr>
            <a:r>
              <a:rPr lang="en-US" sz="3600" u="sng">
                <a:solidFill>
                  <a:schemeClr val="hlink"/>
                </a:solidFill>
                <a:hlinkClick r:id="rId5" action="ppaction://hlinksldjump"/>
              </a:rPr>
              <a:t>4. Fourth Sunday of Amsheer</a:t>
            </a:r>
            <a:endParaRPr lang="en-US" sz="3600" u="sng">
              <a:solidFill>
                <a:schemeClr val="hlink"/>
              </a:solidFill>
            </a:endParaRPr>
          </a:p>
          <a:p>
            <a:pPr marL="457200" indent="-457200" algn="l" rtl="0">
              <a:spcBef>
                <a:spcPct val="50000"/>
              </a:spcBef>
            </a:pPr>
            <a:r>
              <a:rPr lang="en-US" sz="3600" u="sng">
                <a:solidFill>
                  <a:schemeClr val="hlink"/>
                </a:solidFill>
                <a:hlinkClick r:id="rId6" action="ppaction://hlinksldjump"/>
              </a:rPr>
              <a:t>5. Fifth Sunday of Amsheer</a:t>
            </a:r>
            <a:endParaRPr lang="en-US" sz="3600" u="sng">
              <a:solidFill>
                <a:schemeClr val="hlink"/>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0725" name="Group 21"/>
          <p:cNvGraphicFramePr>
            <a:graphicFrameLocks noGrp="1"/>
          </p:cNvGraphicFramePr>
          <p:nvPr/>
        </p:nvGraphicFramePr>
        <p:xfrm>
          <a:off x="539750" y="10525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First Sunday of The Month of Amsheer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none" strike="noStrike" cap="none" normalizeH="0" baseline="0">
                          <a:ln>
                            <a:noFill/>
                          </a:ln>
                          <a:solidFill>
                            <a:srgbClr val="FF9900"/>
                          </a:solidFill>
                          <a:effectLst/>
                          <a:latin typeface="Arial" charset="0"/>
                          <a:cs typeface="Arial" charset="0"/>
                        </a:rPr>
                        <a:t>الأحد الأول</a:t>
                      </a:r>
                      <a:r>
                        <a:rPr kumimoji="0" lang="ar-KW" sz="4000" b="0" i="0" u="none" strike="noStrike" cap="none" normalizeH="0" baseline="0">
                          <a:ln>
                            <a:noFill/>
                          </a:ln>
                          <a:solidFill>
                            <a:srgbClr val="FF9900"/>
                          </a:solidFill>
                          <a:effectLst/>
                          <a:latin typeface="Arial" charset="0"/>
                          <a:cs typeface="Arial" charset="0"/>
                        </a:rPr>
                        <a:t> من</a:t>
                      </a:r>
                      <a:r>
                        <a:rPr kumimoji="0" lang="ar-EG" sz="4000" b="0" i="0" u="none" strike="noStrike" cap="none" normalizeH="0" baseline="0">
                          <a:ln>
                            <a:noFill/>
                          </a:ln>
                          <a:solidFill>
                            <a:srgbClr val="FF9900"/>
                          </a:solidFill>
                          <a:effectLst/>
                          <a:latin typeface="Arial" charset="0"/>
                          <a:cs typeface="Arial" charset="0"/>
                        </a:rPr>
                        <a:t> </a:t>
                      </a:r>
                      <a:r>
                        <a:rPr kumimoji="0" lang="ar-KW" sz="4000" b="0" i="0" u="none" strike="noStrike" cap="none" normalizeH="0" baseline="0">
                          <a:ln>
                            <a:noFill/>
                          </a:ln>
                          <a:solidFill>
                            <a:srgbClr val="FF9900"/>
                          </a:solidFill>
                          <a:effectLst/>
                          <a:latin typeface="Arial" charset="0"/>
                          <a:cs typeface="Arial" charset="0"/>
                        </a:rPr>
                        <a:t>شهر </a:t>
                      </a:r>
                      <a:r>
                        <a:rPr kumimoji="0" lang="ar-EG" sz="4000" b="0"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4000" b="1" i="0" u="none" strike="noStrike" cap="none" normalizeH="0" baseline="0">
                          <a:ln>
                            <a:noFill/>
                          </a:ln>
                          <a:solidFill>
                            <a:srgbClr val="FF9900"/>
                          </a:solidFill>
                          <a:effectLst/>
                          <a:latin typeface="Arial" charset="0"/>
                          <a:cs typeface="Arial" charset="0"/>
                        </a:rPr>
                        <a:t> </a:t>
                      </a:r>
                      <a:endParaRPr kumimoji="0" lang="en-CA"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Première dimanche du mois de </a:t>
                      </a:r>
                      <a:r>
                        <a:rPr kumimoji="0" lang="en-US" sz="4000" b="0" i="0" u="none" strike="noStrike" cap="none" normalizeH="0" baseline="0">
                          <a:ln>
                            <a:noFill/>
                          </a:ln>
                          <a:solidFill>
                            <a:srgbClr val="FF9900"/>
                          </a:solidFill>
                          <a:effectLst/>
                          <a:latin typeface="Arial" charset="0"/>
                          <a:cs typeface="Arial" charset="0"/>
                        </a:rPr>
                        <a:t>Amsheer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1"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6098" name="Group 50"/>
          <p:cNvGraphicFramePr>
            <a:graphicFrameLocks noGrp="1"/>
          </p:cNvGraphicFramePr>
          <p:nvPr/>
        </p:nvGraphicFramePr>
        <p:xfrm>
          <a:off x="34925" y="115888"/>
          <a:ext cx="9074150" cy="6040820"/>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82:8, 6</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قُمْ يا اللهُ ودِنْ الأرضَ، لأنَّكَ أنتَ تَرِثُ في جميعِ الأُمَمِ. أنا قُلْتُ إنَّكُمْ آلِهَةٌ، وبَنُو العَليِّ كُلُّكُمْ.</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Psaumes</a:t>
                      </a:r>
                      <a:r>
                        <a:rPr kumimoji="0" lang="en-US" sz="3600" b="0" i="0" u="sng" strike="noStrike" cap="none" normalizeH="0" baseline="0" dirty="0">
                          <a:ln>
                            <a:noFill/>
                          </a:ln>
                          <a:solidFill>
                            <a:srgbClr val="FF9933"/>
                          </a:solidFill>
                          <a:effectLst/>
                          <a:latin typeface="Arial" charset="0"/>
                          <a:cs typeface="Times New Roman" pitchFamily="18" charset="0"/>
                        </a:rPr>
                        <a:t> 82:8,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8 Lève-toi, Dieu! Sois le juge de la terre, car c'est toi qui as toutes les nations pour patrimoine.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Je le déclare, vous êtes des dieux, vous êtes tous des fils du Très Haut,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82:8,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Arise, O God, judge the earth; For You shall inherit all nations.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I said, You are gods, And all of you are children of the Most High.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6099" name="Rectangle 51"/>
          <p:cNvSpPr>
            <a:spLocks noGrp="1" noChangeArrowheads="1"/>
          </p:cNvSpPr>
          <p:nvPr>
            <p:ph type="ctrTitle"/>
          </p:nvPr>
        </p:nvSpPr>
        <p:spPr/>
        <p:txBody>
          <a:bodyPr/>
          <a:lstStyle/>
          <a:p>
            <a:r>
              <a:rPr lang="en-US" dirty="0"/>
              <a:t>1pv</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7125" name="Group 53"/>
          <p:cNvGraphicFramePr>
            <a:graphicFrameLocks noGrp="1"/>
          </p:cNvGraphicFramePr>
          <p:nvPr/>
        </p:nvGraphicFramePr>
        <p:xfrm>
          <a:off x="34925" y="44450"/>
          <a:ext cx="9074150" cy="6766560"/>
        </p:xfrm>
        <a:graphic>
          <a:graphicData uri="http://schemas.openxmlformats.org/drawingml/2006/table">
            <a:tbl>
              <a:tblPr rtl="1"/>
              <a:tblGrid>
                <a:gridCol w="3960812">
                  <a:extLst>
                    <a:ext uri="{9D8B030D-6E8A-4147-A177-3AD203B41FA5}">
                      <a16:colId xmlns:a16="http://schemas.microsoft.com/office/drawing/2014/main" val="20000"/>
                    </a:ext>
                  </a:extLst>
                </a:gridCol>
                <a:gridCol w="51133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a:t>
                      </a:r>
                      <a:r>
                        <a:rPr kumimoji="0" lang="ar-EG" sz="3600" b="0" i="0" u="sng" strike="noStrike" cap="none" normalizeH="0" baseline="0">
                          <a:ln>
                            <a:noFill/>
                          </a:ln>
                          <a:solidFill>
                            <a:srgbClr val="FF9933"/>
                          </a:solidFill>
                          <a:effectLst/>
                          <a:latin typeface="Arial" charset="0"/>
                          <a:cs typeface="Arial" charset="0"/>
                        </a:rPr>
                        <a:t>( </a:t>
                      </a:r>
                      <a:r>
                        <a:rPr kumimoji="0" lang="ar-SA" sz="3600" b="0" i="0" u="sng" strike="noStrike" cap="none" normalizeH="0" baseline="0">
                          <a:ln>
                            <a:noFill/>
                          </a:ln>
                          <a:solidFill>
                            <a:srgbClr val="FF9933"/>
                          </a:solidFill>
                          <a:effectLst/>
                          <a:latin typeface="Arial" charset="0"/>
                          <a:cs typeface="Arial" charset="0"/>
                        </a:rPr>
                        <a:t>6 : 15 ـ 21 )</a:t>
                      </a:r>
                      <a:r>
                        <a:rPr kumimoji="0" lang="ar-S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يَسوعُ فإذْ رأىَ أنَّهُمْ مُهتمونَ أنْ يَأتوا ويَختطِفوهُ لِيجعَلُوهُ مَلِكاً، انصَرَفَ أيضاً إلى الجَبَلِ وحدَهُ.</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ولمَّا كانَ المَساءُ نَزلَ تَلامِيذُهُ إلى البَحْرِ،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98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600" b="0" i="0" u="sng" strike="noStrike" cap="none" normalizeH="0" baseline="0">
                          <a:ln>
                            <a:noFill/>
                          </a:ln>
                          <a:solidFill>
                            <a:srgbClr val="FF9933"/>
                          </a:solidFill>
                          <a:effectLst/>
                          <a:latin typeface="Arial" charset="0"/>
                          <a:cs typeface="Times New Roman" pitchFamily="18" charset="0"/>
                        </a:rPr>
                        <a:t>John 6:15-21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Mais Jésus, sachant qu'on allait venir l'enlever pour le faire roi, se retira à nouveau, seul, dans la montagne. 16 Le soir venu, ses disciples descendirent jusqu'à la mer.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6:15-21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15 Therefore when Jesus perceived that they were about to come and take Him by force to make Him king, He departed again to the mountain by Himself alone. 16 Now when evening came, His disciples went down to the sea,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07126" name="Rectangle 54"/>
          <p:cNvSpPr>
            <a:spLocks noGrp="1" noChangeArrowheads="1"/>
          </p:cNvSpPr>
          <p:nvPr>
            <p:ph type="ctrTitle"/>
          </p:nvPr>
        </p:nvSpPr>
        <p:spPr/>
        <p:txBody>
          <a:bodyPr/>
          <a:lstStyle/>
          <a:p>
            <a:r>
              <a:rPr lang="en-US" dirty="0"/>
              <a:t>1v</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08133" name="Group 37"/>
          <p:cNvGraphicFramePr>
            <a:graphicFrameLocks noGrp="1"/>
          </p:cNvGraphicFramePr>
          <p:nvPr/>
        </p:nvGraphicFramePr>
        <p:xfrm>
          <a:off x="34925" y="188913"/>
          <a:ext cx="9074150" cy="6569076"/>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فرَكِبوا السَّفينةَ وأتوا إلى عَبرِ البَحرِ إلى كَفرِنَاحُومَ. وكانَ الظَّلامُ قَدْ أقْبَلَ، ولَمْ يَكُنْ يَسوعُ قَدْ أتَى إليْهِمْ. وهَاجَ البَحرُ مِنْ رِيحٍ عظيمةٍ تَهُبُّ.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Ils montèrent dans une barque et se dirigèrent vers Capharnaüm, sur l'autre rive. Déjà l'obscurité s'était faite et Jésus ne les avait pas encore rejoints. Un grand vent soufflait et la mer était houleuse.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17 got into the boat, and went over the sea toward Capernaum. And it was already dark, and Jesus had not come to them. 18 Then the sea arose because a great wind was blowing.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7521" name="Group 17"/>
          <p:cNvGraphicFramePr>
            <a:graphicFrameLocks noGrp="1"/>
          </p:cNvGraphicFramePr>
          <p:nvPr/>
        </p:nvGraphicFramePr>
        <p:xfrm>
          <a:off x="34925" y="115888"/>
          <a:ext cx="9074150" cy="6642101"/>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كانوا قد ابتعدوا نَحوَ خَمْسٍ وعِشرِينَ أوْ ثَلاثِينَ غَلْوةً، نَظروا يَسوعَ مَاشِياً على البَحرِ مُقتَرِباً مِنَ السَّفِينةِ، فخافوا.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19 Ils avaient ramé environ vingt-cinq à trente stades, lorsqu'ils voient Jésus marcher sur la mer et s'approcher de la barque. Alors ils furent pris de peur,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19 So when they had rowed about three or four miles, they saw Jesus walking on the sea and drawing near the boat; and they were afraid.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1192" name="Group 24"/>
          <p:cNvGraphicFramePr>
            <a:graphicFrameLocks noGrp="1"/>
          </p:cNvGraphicFramePr>
          <p:nvPr/>
        </p:nvGraphicFramePr>
        <p:xfrm>
          <a:off x="34925" y="115888"/>
          <a:ext cx="9074150" cy="580637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لهُمْ: " أنا هوَ لا تَخافوا ". فأرادوا أنْ يأخذوهُ معهُمْ في السَّفينةِ. وللوقتِ صَارت السَّفينةُ إلى الشاطئِ، إلى الأرضِ التي كانوا ذاهِبينَ إليها</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mais Jésus leur dit: "C'est moi, n'ayez pas peur! 21 Ils voulurent le prendre dans la barque, mais aussitôt la barque toucha terre au lieu où ils allaient.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Times New Roman" pitchFamily="18" charset="0"/>
                        </a:rPr>
                        <a:t>20 But He said to them, It is I; do not be afraid. 21 Then they willingly received Him into the boat, and immediately the boat was at the land where they were going.</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2194"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312195"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3249" name="Group 33"/>
          <p:cNvGraphicFramePr>
            <a:graphicFrameLocks noGrp="1"/>
          </p:cNvGraphicFramePr>
          <p:nvPr/>
        </p:nvGraphicFramePr>
        <p:xfrm>
          <a:off x="107950" y="44450"/>
          <a:ext cx="9072563" cy="6338888"/>
        </p:xfrm>
        <a:graphic>
          <a:graphicData uri="http://schemas.openxmlformats.org/drawingml/2006/table">
            <a:tbl>
              <a:tblPr rtl="1"/>
              <a:tblGrid>
                <a:gridCol w="4537075">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119:105, 135</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سِرَاجٌ لِرِجْلِيَّ هو نَاموسكَ ونُورٌ لِسُبِلي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فليُضئْ وجهُكَ على عبدِكَ، وعلِّمْنِي حقوقَكَ.</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119:105, 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105 Ta parole est une lampe pour mes pas, une lumière pour mon sentier,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135 Fais briller ta face sur ton serviteur Et enseigne–moi tes prescriptions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119:105, 135</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105 Your word is a lamp to my feet And a light to my path.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135 Make Your face shine upon Your servant, And teach me Your statutes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3250" name="Rectangle 34"/>
          <p:cNvSpPr>
            <a:spLocks noGrp="1" noChangeArrowheads="1"/>
          </p:cNvSpPr>
          <p:nvPr>
            <p:ph type="ctrTitle"/>
          </p:nvPr>
        </p:nvSpPr>
        <p:spPr/>
        <p:txBody>
          <a:bodyPr/>
          <a:lstStyle/>
          <a:p>
            <a:r>
              <a:rPr lang="en-US" dirty="0"/>
              <a:t>1pm</a:t>
            </a:r>
          </a:p>
        </p:txBody>
      </p:sp>
      <p:sp>
        <p:nvSpPr>
          <p:cNvPr id="5"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4283" name="Group 43"/>
          <p:cNvGraphicFramePr>
            <a:graphicFrameLocks noGrp="1"/>
          </p:cNvGraphicFramePr>
          <p:nvPr/>
        </p:nvGraphicFramePr>
        <p:xfrm>
          <a:off x="34925" y="-26988"/>
          <a:ext cx="9145588" cy="6771069"/>
        </p:xfrm>
        <a:graphic>
          <a:graphicData uri="http://schemas.openxmlformats.org/drawingml/2006/table">
            <a:tbl>
              <a:tblPr rtl="1"/>
              <a:tblGrid>
                <a:gridCol w="5040313">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( 8 : 51 ـ 59 )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الحَقَّ الحَقَّ أقولُ لكُمْ: إنْ كانَ أحدٌ يَحفظُ كلامِي فَلنْ يَرى المَوتَ إلى الأبَدِ ". فقالَ لهُ اليهودُ: " الآنَ عَلِمْنَا أنَّ بِكَ شيطاناً. قَدْ ماتَ إبراهيمُ والأنبياءُ أيضاً،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Jean 8 : 51 - 59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"En vérité, en vérité, je vous le dis, si quelqu'un garde ma parole, il ne verra jamais la mort. 52 Les Juifs lui dirent alors: "Nous savons maintenant que tu es un possédé! Abraham est mort, et les prophètes aussi,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John 8:51-59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Most assuredly, I say to you, if anyone keeps My word he shall never see death. 52 Then the Jews said to Him, Now we know that You have a demon! Abraham is dead, and the prophets;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14284" name="Rectangle 44"/>
          <p:cNvSpPr>
            <a:spLocks noGrp="1" noChangeArrowheads="1"/>
          </p:cNvSpPr>
          <p:nvPr>
            <p:ph type="ctrTitle"/>
          </p:nvPr>
        </p:nvSpPr>
        <p:spPr/>
        <p:txBody>
          <a:bodyPr/>
          <a:lstStyle/>
          <a:p>
            <a:r>
              <a:rPr lang="en-US" dirty="0"/>
              <a:t>1m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0594" name="Group 18"/>
          <p:cNvGraphicFramePr>
            <a:graphicFrameLocks noGrp="1"/>
          </p:cNvGraphicFramePr>
          <p:nvPr/>
        </p:nvGraphicFramePr>
        <p:xfrm>
          <a:off x="34925" y="115888"/>
          <a:ext cx="9001125" cy="6381751"/>
        </p:xfrm>
        <a:graphic>
          <a:graphicData uri="http://schemas.openxmlformats.org/drawingml/2006/table">
            <a:tbl>
              <a:tblPr rtl="1"/>
              <a:tblGrid>
                <a:gridCol w="5040312">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وأنتَ تَقولُ: مَن يَحفظُ كلامِي فَلنْ يَذوق المَوتَ إلى الأبَدِ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toi, tu viens dire: "Si quelqu'un garde ma parole, il ne fera jamais l'expérience de la mort.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You say, `If anyone keeps My word he shall never taste death.'</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5291" name="Group 27"/>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ألعَلَّكَ أعظَمُ مِنْ أبينا إبراهيم الذي مات. ومِن الأنبياءُ الذين مَاتوا أيضاً. مَنْ تَجعلُ نَفْسَكَ؟ " أجابَ يَسوعُ قائلاً: " إنْ كُنتُ أنا أُمَجِّدُ نَفسِي بذاتي فليسَ مَجدِي شيئاً. أبي هو الذي يُمَجِّدُنِي، الذي تَقولونَ أنتُمْ إنَّهُ إلهنا،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Serais-tu plus grand que notre père Abraham, qui est mort? Et les prophètes aussi sont morts! Pour qui te prends-tu donc? 54 Jésus leur répondit: "Si je me glorifiais moi-même, ma gloire ne signifierait rien. C'est mon Père qui me glorifie, lui dont vous affirmez qu'il est votre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Are You greater than our father Abraham, who is dead? And the prophets are dead. Whom do You make Yourself out to be? 54 Jesus answered, If I honor Myself, My honor is nothing. It is My Father who honors Me, of whom you say that He is your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6315" name="Group 27"/>
          <p:cNvGraphicFramePr>
            <a:graphicFrameLocks noGrp="1"/>
          </p:cNvGraphicFramePr>
          <p:nvPr/>
        </p:nvGraphicFramePr>
        <p:xfrm>
          <a:off x="107950" y="44450"/>
          <a:ext cx="9072563" cy="6191250"/>
        </p:xfrm>
        <a:graphic>
          <a:graphicData uri="http://schemas.openxmlformats.org/drawingml/2006/table">
            <a:tbl>
              <a:tblPr rtl="1"/>
              <a:tblGrid>
                <a:gridCol w="4968875">
                  <a:extLst>
                    <a:ext uri="{9D8B030D-6E8A-4147-A177-3AD203B41FA5}">
                      <a16:colId xmlns:a16="http://schemas.microsoft.com/office/drawing/2014/main" val="20000"/>
                    </a:ext>
                  </a:extLst>
                </a:gridCol>
                <a:gridCol w="41036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ولستُمْ تَعرِفونَهُ. أمَّا أنا فَأعرِفُهُ. وإنْ قُلتُ إنِّي لستُ أعرِفُهُ أكُونُ مِثلَكُمْ كاذباً، لكِنِّي أعرِفُهُ وأحفَظُ قَولَهُ. أبُوكُمْ إبرَاهيمُ تَهَلَّلَ بأنْ يَرَى يَومِي فرَأى وفَرِحَ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55 Vous ne l'avez pas connu tandis que moi, je le connais. Si je disais que je ne le connais pas, je serais, tout comme vous, un menteur; mais je le connais et je garde sa parole. 56 Abraham, votre père, a exulté à la pensée de voir mon Jour: il l'a vu et il a été transporté de joie."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55 Yet you have not known Him, but I know Him. And if I say, `I do not know Him,' I shall be a liar like you; but I do know Him and keep His word. 56 Your father Abraham rejoiced to see My day, and he saw it and was glad.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17341" name="Group 29"/>
          <p:cNvGraphicFramePr>
            <a:graphicFrameLocks noGrp="1"/>
          </p:cNvGraphicFramePr>
          <p:nvPr/>
        </p:nvGraphicFramePr>
        <p:xfrm>
          <a:off x="34925" y="115888"/>
          <a:ext cx="9001125" cy="5907088"/>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اليَهودُ: " ليسَ لكَ خَمسونَ سَنَةً بَعدُ، أرَأيتَ إبرَاهِيمَ؟ " قال لهُمْ يَسوعُ: " الحَقَّ الحَقَّ أقولُ لكُمْ: قَبلَ أنْ يَكُونَ إبرَاهيمُ أنا كائِنٌ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57 Sur quoi, les Juifs lui dirent: "Tu n'as même pas cinquante ans et tu as vu Abraham!" Jésus leur répondit: "En vérité, en vérité, je vous le dis, avant qu'Abraham fût, Je Suis."</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57 Then the Jews said to Him, You are not yet fifty years old, and have You seen Abraham? 58 Jesus said to them, Most assuredly, I say to you, before Abraham was, I AM. </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8557" name="Group 29"/>
          <p:cNvGraphicFramePr>
            <a:graphicFrameLocks noGrp="1"/>
          </p:cNvGraphicFramePr>
          <p:nvPr/>
        </p:nvGraphicFramePr>
        <p:xfrm>
          <a:off x="34925" y="115888"/>
          <a:ext cx="9074150" cy="5618163"/>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فرَفعوا حِجَارةً لِيرجُمُوهُ. أمَّا يَسوعُ فاختفَى وخَرجَ مِنْ الهَيكَلِ واجتازَ، وكان يَسير في وسطِهِمْ مُجتازاً هكذا.</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59 Alors, ils ramassèrent des pierres pour les lancer contre lui, mais Jésus se déroba et sortit du temple.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2400" b="1" i="0" u="none" strike="noStrike" cap="none" normalizeH="0" baseline="0">
                        <a:ln>
                          <a:noFill/>
                        </a:ln>
                        <a:solidFill>
                          <a:srgbClr val="FF9900"/>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59 Then they took up stones to throw at Him; but Jesus hid Himself and went out of the temple, going through the midst of them, and so passed by.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8338"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2318339"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318340"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318341"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0421" name="Group 37"/>
          <p:cNvGraphicFramePr>
            <a:graphicFrameLocks noGrp="1"/>
          </p:cNvGraphicFramePr>
          <p:nvPr/>
        </p:nvGraphicFramePr>
        <p:xfrm>
          <a:off x="34925" y="44450"/>
          <a:ext cx="9001125" cy="6505575"/>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33"/>
                          </a:solidFill>
                          <a:effectLst/>
                          <a:latin typeface="Arial" charset="0"/>
                          <a:cs typeface="Arial" charset="0"/>
                        </a:rPr>
                        <a:t>رسالة بولس الرسول الأولى إلى أهل كورنثوس</a:t>
                      </a:r>
                      <a:r>
                        <a:rPr kumimoji="0" lang="ar-EG" sz="2800" b="0" i="0" u="sng" strike="noStrike" cap="none" normalizeH="0" baseline="0">
                          <a:ln>
                            <a:noFill/>
                          </a:ln>
                          <a:solidFill>
                            <a:srgbClr val="FF9933"/>
                          </a:solidFill>
                          <a:effectLst/>
                          <a:latin typeface="Arial" charset="0"/>
                          <a:cs typeface="Arial" charset="0"/>
                        </a:rPr>
                        <a:t>( </a:t>
                      </a:r>
                      <a:r>
                        <a:rPr kumimoji="0" lang="ar-SA" sz="2800" b="0" i="0" u="sng" strike="noStrike" cap="none" normalizeH="0" baseline="0">
                          <a:ln>
                            <a:noFill/>
                          </a:ln>
                          <a:solidFill>
                            <a:srgbClr val="FF9933"/>
                          </a:solidFill>
                          <a:effectLst/>
                          <a:latin typeface="Arial" charset="0"/>
                          <a:cs typeface="Arial" charset="0"/>
                        </a:rPr>
                        <a:t>5 : 11 ـ 6 : 1 ـ 11 )</a:t>
                      </a:r>
                      <a:endParaRPr kumimoji="0" lang="en-US" sz="28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إنْ كانَ أحدٌ مدعُوٌّ أخاً زانِياً أو طَمَّاعاً أوْ عَابدَ وثَنٍ أو شَتَّاماً أو سِكِّيراً أوْ خَاطِفاً، فلا تُشارِكوا ولا تُؤاكِلُوا مِثلَ هذا.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Times New Roman" pitchFamily="18" charset="0"/>
                        </a:rPr>
                        <a:t>1 Corinthiens 5:11 - 6:1-11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Non, je vous ai écrit de ne pas avoir de relations avec un homme qui porte le nom de frère, s'il est débauché, ou rapace ou idolâtre ou calomniateur ou ivrogne ou filou, et même de ne pas manger avec un tel homme.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1 Corinthians 5:11-6:11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But now I have written to you not to keep company with anyone named a brother, who is sexually immoral, or covetous, or an idolater, or a reviler, or a drunkard, or an extortioner--not even to eat with such a person.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20422" name="Rectangle 38"/>
          <p:cNvSpPr>
            <a:spLocks noGrp="1" noChangeArrowheads="1"/>
          </p:cNvSpPr>
          <p:nvPr>
            <p:ph type="ctrTitle"/>
          </p:nvPr>
        </p:nvSpPr>
        <p:spPr/>
        <p:txBody>
          <a:bodyPr/>
          <a:lstStyle/>
          <a:p>
            <a:r>
              <a:rPr lang="en-US" dirty="0"/>
              <a:t>1p</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1450" name="Group 42"/>
          <p:cNvGraphicFramePr>
            <a:graphicFrameLocks noGrp="1"/>
          </p:cNvGraphicFramePr>
          <p:nvPr/>
        </p:nvGraphicFramePr>
        <p:xfrm>
          <a:off x="34925" y="44450"/>
          <a:ext cx="9074150" cy="6194426"/>
        </p:xfrm>
        <a:graphic>
          <a:graphicData uri="http://schemas.openxmlformats.org/drawingml/2006/table">
            <a:tbl>
              <a:tblPr rtl="1"/>
              <a:tblGrid>
                <a:gridCol w="4176712">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ماذا لِي أنْ أَدِينَ الذين مِنْ خارجٍ، أمَّا الذين مِن داخل فأنتُمْ تَدينونَهُمْ. أمَّا الذين مِنْ خَارجٍ فاللهُ يَدِينُهُمْ. فاخرِجوا الخَبيثَ مِنْ بَينكُمْ.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Est-ce à moi, en effet, de juger ceux du dehors? N'est-ce pas ceux du dedans que vous avez à juger? Ceux du dehors, Dieu les jugera. Otez le méchant du milieu de vous.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what have I to do with judging those also who are outside? Do you not judge those who are inside? 13 But those who are outside God judges. Therefore put away from yourselves the evil person.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3665" name="Group 17"/>
          <p:cNvGraphicFramePr>
            <a:graphicFrameLocks noGrp="1"/>
          </p:cNvGraphicFramePr>
          <p:nvPr/>
        </p:nvGraphicFramePr>
        <p:xfrm>
          <a:off x="34925" y="44450"/>
          <a:ext cx="9074150" cy="6194426"/>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أيَتجاسَرُ أحدٌ مِنكُمْ لهُ دَعوَى على صاحبهِ أنْ يُحَاكَمَ عِندَ الظَّالِمينَ، وليسَ عِندَ القِدِّيسِينَ؟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Lorsque vous avez un différend entre vous, comment osez-vous le faire juger par les païens et non par les saints?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Dare any of you, having a matter against another, go to law before the unrighteous, and not before the saints?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2465" name="Group 33"/>
          <p:cNvGraphicFramePr>
            <a:graphicFrameLocks noGrp="1"/>
          </p:cNvGraphicFramePr>
          <p:nvPr/>
        </p:nvGraphicFramePr>
        <p:xfrm>
          <a:off x="34925" y="44450"/>
          <a:ext cx="9074150" cy="6369685"/>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ألستُم تَعلَمُونَ أنَّ القِدِّيسِينَ سَيَدِينُونَ العَالمَ؟ فإنْ كان العَالمُ يُدَانُ بِكُمْ، أفأنتُمْ غَيرُ مُستأهِلِينَ للمَحَاكِمِ الصُّغرَى؟ ألستُمْ تَعلَمُونَ أنَّنا سَنَدينُ مَلائِكَةً؟ فبِالأوْلى أمُورَ هذِهِ الحياةِ!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 Ne savez-vous donc pas que les saints jugeront le monde? Et si c'est par vous que le monde sera jugé, seriez-vous indignes de rendre des jugements de minime importance? 3 Ne savez-vous pas que nous jugerons les anges? A plus forte raison les affaires de cette vie!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Do you not know that the saints will judge the world? And if the world will be judged by you, are you unworthy to judge the smallest matters? 3 Do you not know that we shall judge angels? How much more, things that pertain to this life?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3484" name="Group 28"/>
          <p:cNvGraphicFramePr>
            <a:graphicFrameLocks noGrp="1"/>
          </p:cNvGraphicFramePr>
          <p:nvPr/>
        </p:nvGraphicFramePr>
        <p:xfrm>
          <a:off x="34925" y="44450"/>
          <a:ext cx="9074150" cy="6369685"/>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فإنْ كانَ لكُمْ مَحَاكِمُ في هذه الحياةِ، فأجلِسوا المُحتَقَرِينَ في الكنيسةِ قُضاةً! أقولُ هذا لتخجَلُوا. أهكذا ليس بَينكُمْ حَكِيمٌ يقدرُ أنْ يَقضي بين إخوتِهِ؟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Quand donc vous avez des procès de cet ordre, vous établissez pour juges des gens que l'Église méprise. 5 Je le dis à votre honte. Ainsi, il ne se trouve parmi vous aucun homme assez sage pour pouvoir juger entre ses frères?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If then you have judgments concerning things pertaining to this life, do you appoint those who are least esteemed by the church to judge? 5 I say this to your shame. Is it so, that there is not a wise man among you, not even one, who will be able to judge between his brethren?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4504" name="Group 24"/>
          <p:cNvGraphicFramePr>
            <a:graphicFrameLocks noGrp="1"/>
          </p:cNvGraphicFramePr>
          <p:nvPr/>
        </p:nvGraphicFramePr>
        <p:xfrm>
          <a:off x="34925" y="44450"/>
          <a:ext cx="9074150" cy="6624638"/>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الأخَ يُحَاكِمُ الأخَ، وذلك عِندَ غَيرِ المُؤمِنِينَ. فالآنَ فِيكُمْ عَيبٌ مُطْلَقاً، لأنَّ عِنْدَكُمْ مُحَاكَمَاتٍ بَعضِكُمْ مع بَعضٍ. لماذا لا تُظلَمونَ بِالحَرِيِّ؟ لماذا لا تُسلَبُونَ بِالحَرِيِّ؟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6 Mais un frère est en procès avec un frère, et cela devant des non-croyants! 7 De toute façon, c'est déjà une déchéance pour vous d'avoir des procès entre vous. Pourquoi ne préférez-vous pas subir une injustice? Pourquoi ne vous laissez-vous pas plutôt dépouiller?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But brother goes to law against brother, and that before unbelievers! 7 Now therefore, it is already an utter failure for you that you go to law against one another. Why do you not rather accept wrong? Why do you not rather let yourselves be cheated?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5527" name="Group 23"/>
          <p:cNvGraphicFramePr>
            <a:graphicFrameLocks noGrp="1"/>
          </p:cNvGraphicFramePr>
          <p:nvPr/>
        </p:nvGraphicFramePr>
        <p:xfrm>
          <a:off x="34925" y="44450"/>
          <a:ext cx="9145588" cy="676656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لكن أنتُمْ تَظلِمونَ وتَسلُبُونَ، وذلك لإخوتِكُمْ. أمْ لستُمْ تعلمون أنَّ الظَّالِمِينَ لا يَرِثونَ مَلكوتَ اللهِ؟ لاتَضِلُّوا لا الزُناةُ ولا عُبَّادُ الأوثانِ ولا الفَاسِقونَ ولا المَأْبُونُونَ ولا مُضَاجِعوا الذُّكورِ،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Mais c'est vous qui commettez l'injustice et qui dépouillez les autres; et ce sont vos frères! 9 Ne savez-vous donc pas que les injustes n'hériteront pas du Royaume de Dieu? Ne vous y trompez pas! ni les débauchés, ni les idolâtres, ni les adultères, ni les efféminés, ni les pédérastes,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No, you yourselves do wrong and cheat, and you do these things to your brethren! 9 Do you not know that the unrighteous will not inherit the kingdom of God? Do not be deceived. Neither fornicators, nor idolaters, nor adulterers, nor homosexuals, nor sodomites,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26551" name="Group 23"/>
          <p:cNvGraphicFramePr>
            <a:graphicFrameLocks noGrp="1"/>
          </p:cNvGraphicFramePr>
          <p:nvPr/>
        </p:nvGraphicFramePr>
        <p:xfrm>
          <a:off x="34925" y="44450"/>
          <a:ext cx="9145588" cy="6796405"/>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ولا السارِقونَ ولا السَالبونَ ولا السِّكِّيرونَ ولا الشتَّامونَ ولا الخطافونَ يرثون ملكوت الله. وهكذا كان أُناسٌ مِنكُمْ. لكِنِ اغتَسلتُمْ، بل تَقَدَّستُمْ، بل تَبَرَّرتُمْ بِاسْمِ ربِّنا يَسوعَ المسيحِ وبِرُوحِ إلهِنا.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ni les voleurs, ni les accapareurs, ni les ivrognes, ni les calomniateurs, ni les filous n'hériteront du Royaume de Dieu. 11 Voilà ce que vous étiez, du moins quelques-uns. Mais vous avez été lavés, mais vous avez été sanctifiés, mais vous avez été justifiés au nom du Seigneur Jésus Christ et par l'esprit de notre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nor thieves, nor covetous, nor drunkards, nor revilers, nor extortioners will inherit the kingdom of God. 11 And such were some of you. But you were washed, but you were sanctified, but you were justified in the name of the Lord Jesus and by the Spirit of our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755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857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32857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32858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0669" name="Group 45"/>
          <p:cNvGraphicFramePr>
            <a:graphicFrameLocks noGrp="1"/>
          </p:cNvGraphicFramePr>
          <p:nvPr/>
        </p:nvGraphicFramePr>
        <p:xfrm>
          <a:off x="34925" y="44450"/>
          <a:ext cx="9074150" cy="6194426"/>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a:t>
                      </a:r>
                      <a:r>
                        <a:rPr kumimoji="0" lang="ar-EG" sz="3200" b="0" i="0" u="sng" strike="noStrike" cap="none" normalizeH="0" baseline="0">
                          <a:ln>
                            <a:noFill/>
                          </a:ln>
                          <a:solidFill>
                            <a:srgbClr val="FF9933"/>
                          </a:solidFill>
                          <a:effectLst/>
                          <a:latin typeface="Arial" charset="0"/>
                          <a:cs typeface="Arial" charset="0"/>
                        </a:rPr>
                        <a:t> بطرس</a:t>
                      </a:r>
                      <a:r>
                        <a:rPr kumimoji="0" lang="ar-SA" sz="3200" b="0" i="0" u="sng" strike="noStrike" cap="none" normalizeH="0" baseline="0">
                          <a:ln>
                            <a:noFill/>
                          </a:ln>
                          <a:solidFill>
                            <a:srgbClr val="FF9933"/>
                          </a:solidFill>
                          <a:effectLst/>
                          <a:latin typeface="Arial" charset="0"/>
                          <a:cs typeface="Arial" charset="0"/>
                        </a:rPr>
                        <a:t> الرسول </a:t>
                      </a:r>
                      <a:r>
                        <a:rPr kumimoji="0" lang="ar-EG" sz="3200" b="0" i="0" u="sng" strike="noStrike" cap="none" normalizeH="0" baseline="0">
                          <a:ln>
                            <a:noFill/>
                          </a:ln>
                          <a:solidFill>
                            <a:srgbClr val="FF9933"/>
                          </a:solidFill>
                          <a:effectLst/>
                          <a:latin typeface="Arial" charset="0"/>
                          <a:cs typeface="Arial" charset="0"/>
                        </a:rPr>
                        <a:t>الثانية (</a:t>
                      </a:r>
                      <a:r>
                        <a:rPr kumimoji="0" lang="en-US" sz="3200" b="0" i="0" u="sng" strike="noStrike" cap="none" normalizeH="0" baseline="0">
                          <a:ln>
                            <a:noFill/>
                          </a:ln>
                          <a:solidFill>
                            <a:srgbClr val="FF9933"/>
                          </a:solidFill>
                          <a:effectLst/>
                          <a:latin typeface="Arial" charset="0"/>
                          <a:cs typeface="Times New Roman" pitchFamily="18" charset="0"/>
                        </a:rPr>
                        <a:t>3:14-18</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أجلِ هذا يا أحبَّائي، إذ نحنُ مُنتَظِرينَ هذهِ، اجتَهِدوا أنْ تُوجَدوا بلا عيبٍ ولا دَنَسٍ قُدَّامهُ، في سلامٍ. واحسِبُوا أنَاةَ ربِّنا خَلاَصاً،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Pierre </a:t>
                      </a:r>
                      <a:r>
                        <a:rPr kumimoji="0" lang="en-US" sz="3200" b="0" i="0" u="sng" strike="noStrike" cap="none" normalizeH="0" baseline="0">
                          <a:ln>
                            <a:noFill/>
                          </a:ln>
                          <a:solidFill>
                            <a:srgbClr val="FF9933"/>
                          </a:solidFill>
                          <a:effectLst/>
                          <a:latin typeface="Arial" charset="0"/>
                          <a:cs typeface="Times New Roman" pitchFamily="18" charset="0"/>
                        </a:rPr>
                        <a:t>3:14-18</a:t>
                      </a:r>
                      <a:endParaRPr kumimoji="0" lang="fr-FR"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C'est pourquoi, mes amis, dans cette attente, faites effort pour qu'il vous trouve dans la paix, nets et irréprochables. 15 Et dites-vous bien que la longue patience du Seigneur, c'est votre salut!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2 Peter 3:14-18</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Therefore, beloved, looking forward to these things, be diligent to be found by Him in peace, without spot and blameless; 15 and consider that the longsuffering of our Lord is salvation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0670" name="Rectangle 46"/>
          <p:cNvSpPr>
            <a:spLocks noGrp="1" noChangeArrowheads="1"/>
          </p:cNvSpPr>
          <p:nvPr>
            <p:ph type="ctrTitle"/>
          </p:nvPr>
        </p:nvSpPr>
        <p:spPr/>
        <p:txBody>
          <a:bodyPr/>
          <a:lstStyle/>
          <a:p>
            <a:r>
              <a:rPr lang="en-US" dirty="0"/>
              <a:t>1c</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4690" name="Group 18"/>
          <p:cNvGraphicFramePr>
            <a:graphicFrameLocks noGrp="1"/>
          </p:cNvGraphicFramePr>
          <p:nvPr/>
        </p:nvGraphicFramePr>
        <p:xfrm>
          <a:off x="34925" y="44450"/>
          <a:ext cx="9074150" cy="5978526"/>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كتبَ إليكُمْ أخونا الحَبِيبُ بُولسُ أيضاً بحسبِ الحِكمةِ المُعطاةِ لهُ،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dans ce sens que Paul, notre frère et ami, vous a écrit selon la sagesse qui lui a été donnée.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as also our beloved brother Paul, according to the wisdom given to him, has written to you,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1668" name="Group 20"/>
          <p:cNvGraphicFramePr>
            <a:graphicFrameLocks noGrp="1"/>
          </p:cNvGraphicFramePr>
          <p:nvPr/>
        </p:nvGraphicFramePr>
        <p:xfrm>
          <a:off x="34925" y="115888"/>
          <a:ext cx="9074150" cy="623189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732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كما أنه أيضاً يتكلَّم في كُلِّ رسائله عن جميع هذه الأمور، التي فيها أشياءُ عَسِرَةُ الفَهِمِ، والتي يُحرِّفُها الجهلاء وغير الثَّابتينَ، كباقي الكُتُبِ أيضاً، التي تسوقهم لهلاك أنفُسِهمْ.</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C'est aussi ce qu'il dit dans toutes les lettres où il traite de ces sujets: il s'y trouve des passages difficiles dont les gens ignares et sans formation tordent le sens, comme ils le font aussi des autres Écritures pour leur perdition.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as also in all his epistles, speaking in them of these things, in which are some things hard to understand, which untaught and unstable people twist to their own destruction, as they do also the rest of the Scriptures.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2705" name="Group 33"/>
          <p:cNvGraphicFramePr>
            <a:graphicFrameLocks noGrp="1"/>
          </p:cNvGraphicFramePr>
          <p:nvPr/>
        </p:nvGraphicFramePr>
        <p:xfrm>
          <a:off x="34925" y="44450"/>
          <a:ext cx="9074150" cy="5905501"/>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أمَّا أنتُم يا إخوتي، فإذا قد سَبَقتُم فَعَرَفتُمُ، احتَرِسوا مِنْ أنْ تَضِلُّوا بِضَلال الجُهَّال، فَتسقطوا مِنْ ثباتكم بنفسكم.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a:t>
                      </a:r>
                      <a:r>
                        <a:rPr kumimoji="0" lang="fr-FR" sz="2800" b="0" i="0" u="none" strike="noStrike" cap="none" normalizeH="0" baseline="0">
                          <a:ln>
                            <a:noFill/>
                          </a:ln>
                          <a:solidFill>
                            <a:schemeClr val="bg1"/>
                          </a:solidFill>
                          <a:effectLst/>
                          <a:latin typeface="Arial" charset="0"/>
                          <a:cs typeface="Arial" charset="0"/>
                        </a:rPr>
                        <a:t>Eh bien, mes amis, vous voilà prévenus: tenez-vous sur vos gardes, ne vous laissez pas entraîner par les impies qui s'égarent et ne vous laissez pas arracher à votre assurance!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You therefore, beloved, since you know this beforehand, beware lest you also fall from your own steadfastness, being led away with the error of the wicked;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5712" name="Group 16"/>
          <p:cNvGraphicFramePr>
            <a:graphicFrameLocks noGrp="1"/>
          </p:cNvGraphicFramePr>
          <p:nvPr/>
        </p:nvGraphicFramePr>
        <p:xfrm>
          <a:off x="34925" y="44450"/>
          <a:ext cx="9074150" cy="5905501"/>
        </p:xfrm>
        <a:graphic>
          <a:graphicData uri="http://schemas.openxmlformats.org/drawingml/2006/table">
            <a:tbl>
              <a:tblPr rtl="1"/>
              <a:tblGrid>
                <a:gridCol w="5184775">
                  <a:extLst>
                    <a:ext uri="{9D8B030D-6E8A-4147-A177-3AD203B41FA5}">
                      <a16:colId xmlns:a16="http://schemas.microsoft.com/office/drawing/2014/main" val="20000"/>
                    </a:ext>
                  </a:extLst>
                </a:gridCol>
                <a:gridCol w="3889375">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انموا في النِّعمة وفي مَعرِفةِ ربِّنا ومُخَلِّصِنَا يَسوعَ المَسيحِ. هذا الذي له المَجد الآن وإلى أبد الآباد. آمين.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Mais croissez dans la grâce et la connaissance de notre Seigneur et Sauveur Jésus Christ. A lui soit la gloire dès maintenant et jusqu'au jour de l'éternité, Amen.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but grow in the grace and knowledge of our Lord and Savior Jesus Christ. To Him be the glory both now and forever.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5746"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3357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3357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3357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7822" name="Group 30"/>
          <p:cNvGraphicFramePr>
            <a:graphicFrameLocks noGrp="1"/>
          </p:cNvGraphicFramePr>
          <p:nvPr/>
        </p:nvGraphicFramePr>
        <p:xfrm>
          <a:off x="71438" y="115888"/>
          <a:ext cx="9072562" cy="6583680"/>
        </p:xfrm>
        <a:graphic>
          <a:graphicData uri="http://schemas.openxmlformats.org/drawingml/2006/table">
            <a:tbl>
              <a:tblPr rtl="1"/>
              <a:tblGrid>
                <a:gridCol w="4643437">
                  <a:extLst>
                    <a:ext uri="{9D8B030D-6E8A-4147-A177-3AD203B41FA5}">
                      <a16:colId xmlns:a16="http://schemas.microsoft.com/office/drawing/2014/main" val="20000"/>
                    </a:ext>
                  </a:extLst>
                </a:gridCol>
                <a:gridCol w="442912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 (9 : 3 - 9</a:t>
                      </a:r>
                      <a:r>
                        <a:rPr kumimoji="0" lang="ar-SA" sz="3200" b="0" i="0" u="sng" strike="noStrike" cap="none" normalizeH="0" baseline="0">
                          <a:ln>
                            <a:noFill/>
                          </a:ln>
                          <a:solidFill>
                            <a:srgbClr val="FF9900"/>
                          </a:solidFill>
                          <a:effectLst/>
                          <a:latin typeface="Arial" charset="0"/>
                          <a:cs typeface="Arial" charset="0"/>
                        </a:rPr>
                        <a:t>)</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منطلقاً واقتربَ من دِمشقَ فَبَغتةْ أضاءَ عليهِ نورٌ مِنَ السَّماءِ، فَسقطَ على الأرضِ وسَمِعَ صَوتاً قائِلاً له: " شَاوُلُ، شَاوُلُ لماذا تضطهِدُنِي؟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164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 9:3-9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t>
                      </a:r>
                      <a:r>
                        <a:rPr kumimoji="0" lang="fr-FR" sz="2800" b="0" i="0" u="none" strike="noStrike" cap="none" normalizeH="0" baseline="0">
                          <a:ln>
                            <a:noFill/>
                          </a:ln>
                          <a:solidFill>
                            <a:schemeClr val="bg1"/>
                          </a:solidFill>
                          <a:effectLst/>
                          <a:latin typeface="Arial" charset="0"/>
                          <a:cs typeface="Arial" charset="0"/>
                        </a:rPr>
                        <a:t>Poursuivant sa route, il approchait de Damas quand, soudain, une lumière venue du ciel l'enveloppa de son éclat. 4 Tombant à terre il entendit une voix qui lui disait: "Saoul, Saoul, pourquoi me persécuter?"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9:3-9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As he journeyed he came near Damascus, and suddenly a light shone around him from heaven. 4 Then he fell to the ground, and heard a voice saying to him, Saul, Saul, why are you persecuting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37823" name="Rectangle 31"/>
          <p:cNvSpPr>
            <a:spLocks noGrp="1" noChangeArrowheads="1"/>
          </p:cNvSpPr>
          <p:nvPr>
            <p:ph type="ctrTitle"/>
          </p:nvPr>
        </p:nvSpPr>
        <p:spPr/>
        <p:txBody>
          <a:bodyPr/>
          <a:lstStyle/>
          <a:p>
            <a:r>
              <a:rPr lang="en-US" dirty="0"/>
              <a:t>1a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8852" name="Group 36"/>
          <p:cNvGraphicFramePr>
            <a:graphicFrameLocks noGrp="1"/>
          </p:cNvGraphicFramePr>
          <p:nvPr/>
        </p:nvGraphicFramePr>
        <p:xfrm>
          <a:off x="34925" y="44450"/>
          <a:ext cx="9074150" cy="6441123"/>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 مَنَ أنتَ يارب؟ " فقال له: " أنا هو يَسوعُ النَّاصري الذي أنتَ تَضطَهِدُهُ، لكن قُمْ واصعد إلى المدينةِ فَيُقالَ لكَ ماذا ينبغي لك أن تصنعه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"Qui es-tu, Seigneur?" demanda-t-il. "Je suis Jésus, c'est moi que tu persécutes. Mais relève-toi, entre dans la ville, et on te dira ce que tu dois faire. 6 Ses compagnons de voyage s'étaient arrêtés, muets de stupeur: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he said, Who are You, Lord? Then the Lord said, I am Jesus, whom you are persecuting. It is hard for you to kick against the goads. 6 So he, trembling and astonished, said, Lord, what do You want me to do? Then the Lord said to him, Arise and go into the city, and you will be told what you must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39871" name="Group 31"/>
          <p:cNvGraphicFramePr>
            <a:graphicFrameLocks noGrp="1"/>
          </p:cNvGraphicFramePr>
          <p:nvPr/>
        </p:nvGraphicFramePr>
        <p:xfrm>
          <a:off x="34925" y="44450"/>
          <a:ext cx="9145588" cy="6900672"/>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الرِّجال الذين كانوا مُنطلقين معه فوقفوا مُندهشينَ، يَسمعونَ الصَّوتَ ولا يَنظرون أحداً. فَنَهضَ شَاوُلُ عن الأرضِ، وكان وهو مَفتوحُ العَينينِ لا يُبصِرُ أحداً. فأمسكوه بيدِهِ وأدخَلُوهُ إلى دِمَشقَ. فمكثَ ثلاثةَ أيَّامٍ لا يُبصِرُ، ولم يأكُل ولم يَشرَب.</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ils entendaient la voix, mais ne voyaient personne. 8 Saul se releva de terre, mais bien qu'il eût les yeux ouverts, il n'y voyait plus rien et c'est en le conduisant par la main que ses compagnons le firent entrer dans Damas où il demeura privé de la vue pendant trois jours, sans rien manger ni boire.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And the men who journeyed with him stood speechless, hearing a voice but seeing no one. 8 Then Saul arose from the ground, and when his eyes were opened he saw no one. But they led him by the hand and brought him into Damascus. 9 And he was three days without sight, and neither ate nor drank.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291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393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9" name="Picture 8"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10"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6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6012" name="Group 28"/>
          <p:cNvGraphicFramePr>
            <a:graphicFrameLocks noGrp="1"/>
          </p:cNvGraphicFramePr>
          <p:nvPr/>
        </p:nvGraphicFramePr>
        <p:xfrm>
          <a:off x="107950" y="44450"/>
          <a:ext cx="9072563" cy="6449568"/>
        </p:xfrm>
        <a:graphic>
          <a:graphicData uri="http://schemas.openxmlformats.org/drawingml/2006/table">
            <a:tbl>
              <a:tblPr rtl="1"/>
              <a:tblGrid>
                <a:gridCol w="4824413">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a:t>
                      </a:r>
                      <a:r>
                        <a:rPr kumimoji="0" lang="en-US" sz="3600" b="0" i="0" u="sng" strike="noStrike" cap="none" normalizeH="0" baseline="0" dirty="0">
                          <a:ln>
                            <a:noFill/>
                          </a:ln>
                          <a:solidFill>
                            <a:srgbClr val="FF9933"/>
                          </a:solidFill>
                          <a:effectLst/>
                          <a:latin typeface="Arial" charset="0"/>
                          <a:cs typeface="Arial" charset="0"/>
                        </a:rPr>
                        <a:t>96:6, 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الاعترافُ والبَهاءُ قُدَّامَهُ. الطُّهرُ والجَلالُ العَظيمُ في قُدْسِهِ. لأنَّ الربَّ عَظيمٌ ومُسبَّحٌ جداً. ومَهوبٌ على كُلِّ الآلِهَةِ.	</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 </a:t>
                      </a:r>
                      <a:r>
                        <a:rPr kumimoji="0" lang="en-US" sz="3600" b="0" i="0" u="sng" strike="noStrike" cap="none" normalizeH="0" baseline="0" dirty="0">
                          <a:ln>
                            <a:noFill/>
                          </a:ln>
                          <a:solidFill>
                            <a:srgbClr val="FF9933"/>
                          </a:solidFill>
                          <a:effectLst/>
                          <a:latin typeface="Arial" charset="0"/>
                          <a:cs typeface="Times New Roman" pitchFamily="18" charset="0"/>
                        </a:rPr>
                        <a:t>96:6,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Splendeur et éclat sont devant sa face, Force et majesté dans son sanctuaire.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6 Car le Seigneur est grand et comblé de louanges, il est terrible et supérieur à tous les dieux,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96:6, 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6 Honor and majesty are before Him; Strength and beauty are in His sanctuary.</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the Lord is great and greatly to be praised; He is to be feared above all gods.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6013" name="Rectangle 29"/>
          <p:cNvSpPr>
            <a:spLocks noGrp="1" noChangeArrowheads="1"/>
          </p:cNvSpPr>
          <p:nvPr>
            <p:ph type="ctrTitle"/>
          </p:nvPr>
        </p:nvSpPr>
        <p:spPr/>
        <p:txBody>
          <a:bodyPr/>
          <a:lstStyle/>
          <a:p>
            <a:r>
              <a:rPr lang="en-US" dirty="0"/>
              <a:t>1pg</a:t>
            </a:r>
          </a:p>
        </p:txBody>
      </p:sp>
      <p:sp>
        <p:nvSpPr>
          <p:cNvPr id="5" name="Text Box 29">
            <a:hlinkClick r:id="" action="ppaction://macro?name=LetThemExaltHimForBishop"/>
          </p:cNvPr>
          <p:cNvSpPr txBox="1">
            <a:spLocks noChangeArrowheads="1"/>
          </p:cNvSpPr>
          <p:nvPr/>
        </p:nvSpPr>
        <p:spPr bwMode="auto">
          <a:xfrm>
            <a:off x="7412665" y="6143644"/>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7043" name="Group 35"/>
          <p:cNvGraphicFramePr>
            <a:graphicFrameLocks noGrp="1"/>
          </p:cNvGraphicFramePr>
          <p:nvPr/>
        </p:nvGraphicFramePr>
        <p:xfrm>
          <a:off x="34925" y="44450"/>
          <a:ext cx="9074150" cy="6571552"/>
        </p:xfrm>
        <a:graphic>
          <a:graphicData uri="http://schemas.openxmlformats.org/drawingml/2006/table">
            <a:tbl>
              <a:tblPr rtl="1"/>
              <a:tblGrid>
                <a:gridCol w="4105275">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4000" b="0" i="0" u="sng" strike="noStrike" cap="none" normalizeH="0" baseline="0">
                          <a:ln>
                            <a:noFill/>
                          </a:ln>
                          <a:solidFill>
                            <a:srgbClr val="FF9933"/>
                          </a:solidFill>
                          <a:effectLst/>
                          <a:latin typeface="Arial" charset="0"/>
                          <a:cs typeface="Arial" charset="0"/>
                        </a:rPr>
                        <a:t>يوحنا </a:t>
                      </a:r>
                      <a:r>
                        <a:rPr kumimoji="0" lang="ar-EG" sz="4000" b="0" i="0" u="sng" strike="noStrike" cap="none" normalizeH="0" baseline="0">
                          <a:ln>
                            <a:noFill/>
                          </a:ln>
                          <a:solidFill>
                            <a:srgbClr val="FF9933"/>
                          </a:solidFill>
                          <a:effectLst/>
                          <a:latin typeface="Arial" charset="0"/>
                          <a:cs typeface="Arial" charset="0"/>
                        </a:rPr>
                        <a:t>( </a:t>
                      </a:r>
                      <a:r>
                        <a:rPr kumimoji="0" lang="ar-SA" sz="4000" b="0" i="0" u="sng" strike="noStrike" cap="none" normalizeH="0" baseline="0">
                          <a:ln>
                            <a:noFill/>
                          </a:ln>
                          <a:solidFill>
                            <a:srgbClr val="FF9933"/>
                          </a:solidFill>
                          <a:effectLst/>
                          <a:latin typeface="Arial" charset="0"/>
                          <a:cs typeface="Arial" charset="0"/>
                        </a:rPr>
                        <a:t>6 : 22 ـ 27 ) </a:t>
                      </a:r>
                      <a:endParaRPr kumimoji="0" lang="en-US" sz="40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الغَدِ لمَّا رأى الجَمعُ الواقفُ عند عَبرِ البَحرِ أنَّهُ لمْ تكُنْ هُناكَ سَفِينةٌ أُخرَى سِوَى واحِدةٍ، وأنَّ يَسوعَ لمْ يَنزل في السَّفِينةِ مع تلامِيذهِ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Jean 6:22-27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22 Le lendemain, la foule restée sur l'autre rive, se rendit compte qu'il y avait eu là une seule barque et que Jésus n'avait pas accompagné ses disciples dans leur barque;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6:22-27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22 On the following day, when the people who were standing on the other side of the sea saw that there was no other boat there, except that one which His disciples had entered, and that Jesus had not entered the boat with His disciples,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347044" name="Rectangle 36"/>
          <p:cNvSpPr>
            <a:spLocks noGrp="1" noChangeArrowheads="1"/>
          </p:cNvSpPr>
          <p:nvPr>
            <p:ph type="ctrTitle"/>
          </p:nvPr>
        </p:nvSpPr>
        <p:spPr/>
        <p:txBody>
          <a:bodyPr/>
          <a:lstStyle/>
          <a:p>
            <a:r>
              <a:rPr lang="en-US" dirty="0"/>
              <a:t>1g</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8070" name="Group 38"/>
          <p:cNvGraphicFramePr>
            <a:graphicFrameLocks noGrp="1"/>
          </p:cNvGraphicFramePr>
          <p:nvPr/>
        </p:nvGraphicFramePr>
        <p:xfrm>
          <a:off x="34925" y="115888"/>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بَلْ مَضَى تَلاميذُهُ وحْدَهُمْ. غيرَ أنَّهُ جَاءتْ سُفُنٌ أخرى مِنْ طَبَرِيَّةَ إلى قُربِ المَوضِعِ الذي أكَلوا فِيهِ الخُبزَ، إذْ شَكَرَ الرَّبُّ.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ceux-ci étaient partis seuls. 23 Toutefois, venant de Tibériade, d'autres barques arrivèrent près de l'endroit où ils avaient mangé le pain après que le Seigneur eut rendu grâce.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His disciples had gone away alone-- 23 however, other boats came from Tiberias, near the place where they ate bread after the Lord had given thanks--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1615" name="Group 15"/>
          <p:cNvGraphicFramePr>
            <a:graphicFrameLocks noGrp="1"/>
          </p:cNvGraphicFramePr>
          <p:nvPr/>
        </p:nvGraphicFramePr>
        <p:xfrm>
          <a:off x="34925" y="115888"/>
          <a:ext cx="9145588" cy="5762626"/>
        </p:xfrm>
        <a:graphic>
          <a:graphicData uri="http://schemas.openxmlformats.org/drawingml/2006/table">
            <a:tbl>
              <a:tblPr rtl="1"/>
              <a:tblGrid>
                <a:gridCol w="4968875">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الجَمعُ أنَّ يَسوعَ ليسَ موجوداً ولا أيضاً تَلامِيذُه، نزلوا هُمْ أيضاً في السُّفُنِ وجَاءوا إلى كفرِناحومَ يبحثونَ عن يَسوعَ.</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24 Lorsque la foule eut constaté que ni Jésus ni ses disciples ne se trouvaient là, les gens montèrent dans les barques et ils s'en allèrent à Capharnaüm, à la recherche de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24 when the people therefore saw that Jesus was not there, nor His disciples, they also got into boats and came to Capernaum, seeking Jesus.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9585" name="Group 33"/>
          <p:cNvGraphicFramePr>
            <a:graphicFrameLocks noGrp="1"/>
          </p:cNvGraphicFramePr>
          <p:nvPr/>
        </p:nvGraphicFramePr>
        <p:xfrm>
          <a:off x="34925" y="115888"/>
          <a:ext cx="9074150" cy="64373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ولمَّا وجَدوهُ في عَبرِ البَحرِ قالوا لهُ: " يا مُعَلِّمُ، متى أتيتَ إلى هُنا؟ " أجابَهُم يَسوعُ وقال لهُمْ: " الحَقَّ الحَقَّ أقولُ لكُمْ: تَطلُبونَنِي ليسَ لأنَّكُمْ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رَأيتُمْ آياتٍ، بَلْ لأنَّكُمْ أكَلتُمْ مِنَ الخُبزِ فَشَبِعتُمْ.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25 </a:t>
                      </a:r>
                      <a:r>
                        <a:rPr kumimoji="0" lang="fr-FR" sz="2800" b="0" i="0" u="none" strike="noStrike" cap="none" normalizeH="0" baseline="0">
                          <a:ln>
                            <a:noFill/>
                          </a:ln>
                          <a:solidFill>
                            <a:schemeClr val="bg1"/>
                          </a:solidFill>
                          <a:effectLst/>
                          <a:latin typeface="Arial" charset="0"/>
                          <a:cs typeface="Arial" charset="0"/>
                        </a:rPr>
                        <a:t>Et quand ils l'eurent trouvé de l'autre côté de la mer, ils lui dirent: "Rabbi, quand es-tu arrivé ici? 26 Jésus leur répondit: En vérité, en vérité, je vous le dis, ce n'est pas parce que vous avez vu des signes que vous me cherchez, mais parce que vous avez mangé des pains à satiété. </a:t>
                      </a:r>
                      <a:endParaRPr kumimoji="0" lang="fr-FR" sz="2800" b="0" i="0" u="none" strike="noStrike" cap="none" normalizeH="0" baseline="0">
                        <a:ln>
                          <a:noFill/>
                        </a:ln>
                        <a:solidFill>
                          <a:schemeClr val="bg1"/>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25 And when they found Him on the other side of the sea, they said to Him, Rabbi, when did You come here? 26 Jesus answered them and said, Most assuredly, I say to you, you seek Me, not because you saw the signs, but because you ate of the loaves and were filled.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49078" name="Group 22"/>
          <p:cNvGraphicFramePr>
            <a:graphicFrameLocks noGrp="1"/>
          </p:cNvGraphicFramePr>
          <p:nvPr/>
        </p:nvGraphicFramePr>
        <p:xfrm>
          <a:off x="34925" y="115888"/>
          <a:ext cx="9145588" cy="5523357"/>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اعمَلوا لا للطَّعامِ البَائِدِ، بَلْ للطَّعامِ الباقِي للحَياةِ الأبَدِيَّةِ الذي يُعطيهِ لكم ابنُ البشرِ، لأنَّ هذا قَدْ خَتَمَهُ الله الآب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Times New Roman" pitchFamily="18" charset="0"/>
                        </a:rPr>
                        <a:t>27 </a:t>
                      </a:r>
                      <a:r>
                        <a:rPr kumimoji="0" lang="fr-FR" sz="2800" b="0" i="0" u="none" strike="noStrike" cap="none" normalizeH="0" baseline="0">
                          <a:ln>
                            <a:noFill/>
                          </a:ln>
                          <a:solidFill>
                            <a:schemeClr val="bg1"/>
                          </a:solidFill>
                          <a:effectLst/>
                          <a:latin typeface="Arial" charset="0"/>
                          <a:cs typeface="Arial" charset="0"/>
                        </a:rPr>
                        <a:t>Il faut vous mettre à l'oeuvre pour obtenir non pas cette nourriture périssable, mais la nourriture qui demeure en vie éternelle, celle que le Fils de l'homme vous donnera, car c'est lui que le Père, qui est Dieu, a marqué de son sceau. </a:t>
                      </a:r>
                      <a:endParaRPr kumimoji="0" lang="fr-FR" sz="2800" b="0" i="0" u="none" strike="noStrike" cap="none" normalizeH="0" baseline="0">
                        <a:ln>
                          <a:noFill/>
                        </a:ln>
                        <a:solidFill>
                          <a:schemeClr val="bg1"/>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27 Do not labor for the food which perishes, but for the food which endures to everlasting life, which the Son of Man will give you, because God the Father has set His seal on Him.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0084"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7"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8"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0203" name="Group 43"/>
          <p:cNvGraphicFramePr>
            <a:graphicFrameLocks noGrp="1"/>
          </p:cNvGraphicFramePr>
          <p:nvPr/>
        </p:nvGraphicFramePr>
        <p:xfrm>
          <a:off x="395288" y="4048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Second Sunday of The Month of Amsheer</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الثانى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أمشير</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Deuxième Dimanche du mois de </a:t>
                      </a:r>
                      <a:r>
                        <a:rPr kumimoji="0" lang="en-US" sz="4000" b="0" i="0" u="none" strike="noStrike" cap="none" normalizeH="0" baseline="0">
                          <a:ln>
                            <a:noFill/>
                          </a:ln>
                          <a:solidFill>
                            <a:srgbClr val="FF9900"/>
                          </a:solidFill>
                          <a:effectLst/>
                          <a:latin typeface="Arial" charset="0"/>
                          <a:cs typeface="Arial" charset="0"/>
                        </a:rPr>
                        <a:t>Amsheer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22118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5645" name="Group 29"/>
          <p:cNvGraphicFramePr>
            <a:graphicFrameLocks noGrp="1"/>
          </p:cNvGraphicFramePr>
          <p:nvPr/>
        </p:nvGraphicFramePr>
        <p:xfrm>
          <a:off x="107950" y="115888"/>
          <a:ext cx="8928100" cy="6538977"/>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15:1-2</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مَن يسكنُ في مَسكنِكَ، أو مَن يَحلُّ في جبلِ قُدسِكَ. إلاَّ السَّالِكُ بلا عيبٍ، ويعملُ البرَّ ويتكلَّمُ الحقَّ في قلبهِ.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15:1-2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qui sera reçu dans ta tente? Qui demeurera sur ta montagne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L'homme à la conduite intègre, qui pratique la justice et dont les pensées sont honnêtes,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2 He who walks uprightly, And works righteousness, And speaks the truth in his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5646" name="Rectangle 30"/>
          <p:cNvSpPr>
            <a:spLocks noGrp="1" noChangeArrowheads="1"/>
          </p:cNvSpPr>
          <p:nvPr>
            <p:ph type="ctrTitle"/>
          </p:nvPr>
        </p:nvSpPr>
        <p:spPr/>
        <p:txBody>
          <a:bodyPr/>
          <a:lstStyle/>
          <a:p>
            <a:r>
              <a:rPr lang="en-US" dirty="0"/>
              <a:t>2pv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6683" name="Group 43"/>
          <p:cNvGraphicFramePr>
            <a:graphicFrameLocks noGrp="1"/>
          </p:cNvGraphicFramePr>
          <p:nvPr/>
        </p:nvGraphicFramePr>
        <p:xfrm>
          <a:off x="34925" y="115888"/>
          <a:ext cx="9074150" cy="66446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a:t>
                      </a:r>
                      <a:r>
                        <a:rPr kumimoji="0" lang="ar-EG" sz="3200" b="0" i="0" u="sng" strike="noStrike" cap="none" normalizeH="0" baseline="0">
                          <a:ln>
                            <a:noFill/>
                          </a:ln>
                          <a:solidFill>
                            <a:srgbClr val="FF9933"/>
                          </a:solidFill>
                          <a:effectLst/>
                          <a:latin typeface="Arial" charset="0"/>
                          <a:cs typeface="Arial" charset="0"/>
                        </a:rPr>
                        <a:t>( 4 : </a:t>
                      </a:r>
                      <a:r>
                        <a:rPr kumimoji="0" lang="ar-SA" sz="3200" b="0" i="0" u="sng" strike="noStrike" cap="none" normalizeH="0" baseline="0">
                          <a:ln>
                            <a:noFill/>
                          </a:ln>
                          <a:solidFill>
                            <a:srgbClr val="FF9933"/>
                          </a:solidFill>
                          <a:effectLst/>
                          <a:latin typeface="Arial" charset="0"/>
                          <a:cs typeface="Arial" charset="0"/>
                        </a:rPr>
                        <a:t>46 ـ 53 )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كفر ناحوم عبدٌ لملكٍ ابنه مريضٌ. هذا إذ سَمعَ أنَّ يسوعَ قد جاءَ من اليهوديَّةِ إلى الجليل انطلقَ إليهِ، وسألَهُ أن يَنزل ويَشفي ابنهُ. لأنَّه كان مُشرفاً على الموتِ.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27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y avait un officier royal dont le fils était malade à Capharnaüm. 47 ayant entendu dire que Jésus arrivait de Judée en Galilée, il vint le trouver et le priait de descendre guérir son fils qui se mourait.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there was a certain nobleman whose son was sick at Capernaum 47 When he heard that Jesus had come out of Judea into Galilee, he went to Him and implored Him to come down and heal his son, for he was at the point of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16684" name="Rectangle 44"/>
          <p:cNvSpPr>
            <a:spLocks noGrp="1" noChangeArrowheads="1"/>
          </p:cNvSpPr>
          <p:nvPr>
            <p:ph type="ctrTitle"/>
          </p:nvPr>
        </p:nvSpPr>
        <p:spPr/>
        <p:txBody>
          <a:bodyPr/>
          <a:lstStyle/>
          <a:p>
            <a:r>
              <a:rPr lang="en-US" dirty="0"/>
              <a:t>2v</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7694" name="Group 30"/>
          <p:cNvGraphicFramePr>
            <a:graphicFrameLocks noGrp="1"/>
          </p:cNvGraphicFramePr>
          <p:nvPr/>
        </p:nvGraphicFramePr>
        <p:xfrm>
          <a:off x="34925" y="44450"/>
          <a:ext cx="9074150" cy="646779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 لا تؤمنونَ إنْ لم تُعاينوا آياتٍ وعجائبَ! " قال له عبدُ المَلِكِ: " يا سيِّدي، انزل قبل أن يموتَ فتاي ". قال له يسوع: " امضِ. ابنُكَ حيٌّ ". فآمنَ الرَّجلُ بالقولِ الذي قاله له يسوع، وذهبَ.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Jésus lui dit "Si vous ne voyez signes et prodiges, vous ne croirez donc jamais! 49 L'officier lui dit: "Seigneur, descends avant que mon enfant ne meure!" 50 Jésus lui dit: "Va, ton fils vit." Cet homme crut à la parole que Jésus lui avait dite et il se mit en route.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Then Jesus said to him, Unless you people see signs and wonders, you will by no means believe. 49 The nobleman said to Him, Sir, come down before my child dies! 50 Jesus said to him, Go your way; your son lives. So the man believed the word that Jesus spoke to him, and he went his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18716" name="Group 28"/>
          <p:cNvGraphicFramePr>
            <a:graphicFrameLocks noGrp="1"/>
          </p:cNvGraphicFramePr>
          <p:nvPr/>
        </p:nvGraphicFramePr>
        <p:xfrm>
          <a:off x="34925" y="115888"/>
          <a:ext cx="9001125" cy="64976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نازلٌ استقبلهُ عبيدُهُ قائلينَ: " إنَّ ابنَكَ حيٌّ ". فاستخبرهُمْ عن السَّاعةِ التي فيها أخذ يَتعافَى، فقالوا له: " أمس في السَّاعةِ السَّابعةِ تركتهُ الحُمَّى ".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Tandis qu'il descendait, ses serviteurs vinrent à sa rencontre et dirent: "Ton enfant vit!" 52 Il leur demanda à quelle heure il s'était trouvé mieux et ils répondirent: "C'est hier, à la septième heure, que la fièvre l'a quitté."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as he was now going down, his servants met him and told him, saying, Your son lives! 52 Then he inquired of them the hour when he got better. And they said to him, Yesterday at the seventh hour the fever left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0762" name="Group 26"/>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ففهِمَ أبوه أنَّه في تلكَ السَّاعةِ التي قال له فيها يسوعُ إنَّ ابنَكَ حيٌّ. فآمنَ هو وبيتهُ كلُّه.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Le père constata que c'était à cette heure même que Jésus lui avait dit: "Ton fils vit." Dès lors il crut, lui et toute sa maisonnée.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So the father knew that it was at the same hour in which Jesus said to him, Your son lives. And he himself believed, and his whole household.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176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421763"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2826" name="Group 42"/>
          <p:cNvGraphicFramePr>
            <a:graphicFrameLocks noGrp="1"/>
          </p:cNvGraphicFramePr>
          <p:nvPr/>
        </p:nvGraphicFramePr>
        <p:xfrm>
          <a:off x="107950" y="44450"/>
          <a:ext cx="9001125" cy="62658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باكر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Arial" charset="0"/>
                        </a:rPr>
                        <a:t>24:3-4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مَن يَصعدُ إلى جبلِ الربِّ، أو مَن يقومُ في موضع قُدسِهِ. الطَّاهِرُ بيديِهِ، النَّقِيُّ بقلبِهِ. 		 هللويا.</a:t>
                      </a:r>
                      <a:endParaRPr kumimoji="0" lang="ar-EG"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3200" b="0" i="0" u="sng" strike="noStrike" cap="none" normalizeH="0" baseline="0" dirty="0">
                          <a:ln>
                            <a:noFill/>
                          </a:ln>
                          <a:solidFill>
                            <a:srgbClr val="FF9933"/>
                          </a:solidFill>
                          <a:effectLst/>
                          <a:latin typeface="Arial" charset="0"/>
                          <a:cs typeface="Times New Roman" pitchFamily="18" charset="0"/>
                        </a:rPr>
                        <a:t>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3 Qui gravira la montagne du Seigneur? Qui se tiendra dans son saint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L'homme aux mains innocentes et au cœur pur,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Who may ascend into the hill of the Lord? Or who may stand in His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He who has clean hands and a pure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2827" name="Rectangle 43"/>
          <p:cNvSpPr>
            <a:spLocks noGrp="1" noChangeArrowheads="1"/>
          </p:cNvSpPr>
          <p:nvPr>
            <p:ph type="ctrTitle"/>
          </p:nvPr>
        </p:nvSpPr>
        <p:spPr/>
        <p:txBody>
          <a:bodyPr/>
          <a:lstStyle/>
          <a:p>
            <a:r>
              <a:rPr lang="en-US" dirty="0"/>
              <a:t>2pm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3851" name="Group 43"/>
          <p:cNvGraphicFramePr>
            <a:graphicFrameLocks noGrp="1"/>
          </p:cNvGraphicFramePr>
          <p:nvPr/>
        </p:nvGraphicFramePr>
        <p:xfrm>
          <a:off x="34925" y="115888"/>
          <a:ext cx="9074150" cy="6581839"/>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( 3 : 17 ـ 21 )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يُرسِل اللهُ ابنَهُ إلى العالم ليَدينَ العالمَ، بل ليَخلُصَ به العالمُ. فمَن يؤمن به لا يُدانُ،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 : 17 - 21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Dieu n'a pas envoyé son Fils dans le monde pour juger le monde, mais pour que le monde soit sauvé par lui. 18 Qui croit en lui n'est pas jugé; qui ne croit pas est déjà jugé,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3:17-21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God did not send His Son into the world to condemn the world, but that the world through Him might be saved. 18 He who believes in Him is not condemned; but he who does not believe is condemned already,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3852" name="Rectangle 44"/>
          <p:cNvSpPr>
            <a:spLocks noGrp="1" noChangeArrowheads="1"/>
          </p:cNvSpPr>
          <p:nvPr>
            <p:ph type="ctrTitle"/>
          </p:nvPr>
        </p:nvSpPr>
        <p:spPr/>
        <p:txBody>
          <a:bodyPr/>
          <a:lstStyle/>
          <a:p>
            <a:r>
              <a:rPr lang="en-US" dirty="0"/>
              <a:t>2m</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4864" name="Group 32"/>
          <p:cNvGraphicFramePr>
            <a:graphicFrameLocks noGrp="1"/>
          </p:cNvGraphicFramePr>
          <p:nvPr/>
        </p:nvGraphicFramePr>
        <p:xfrm>
          <a:off x="107950" y="115888"/>
          <a:ext cx="9001125" cy="611981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يؤمن به، فقد دِينَ، لأنَّه لم يؤمن بِاسم ابن الله الوحيد. وهذه هيَ الدَّينونة: إنَّ النُّور قد جاءَ إلى العالم، وأحبَّ النَّاس الظُّلمة أكثر مِن النُّور، لأنَّ أعمالَهُم كانت شرِّيرةً.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 n'a pas cru au nom du Fils unique de Dieu. 19 Et le jugement le voici: la lumière est venue dans le monde, et les hommes ont préféré l'obscurité à la lumière parce que leurs oeuvres étaient mauvaises.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6909" name="Group 29"/>
          <p:cNvGraphicFramePr>
            <a:graphicFrameLocks noGrp="1"/>
          </p:cNvGraphicFramePr>
          <p:nvPr/>
        </p:nvGraphicFramePr>
        <p:xfrm>
          <a:off x="34925" y="115888"/>
          <a:ext cx="9001125" cy="6352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يَعملُ الشَّر يُبغِضُ النُّور، ولا يأتى إلى النُّور، لئلاَّ توبَّخ أعماله لأنَّها شرِّيرة. والذي يفعل الحقَّ فيأتي إلى النُّور، لكي تَظهر أعمالَهُ أنَّها باللهِ مَعمولةٌ.</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effet, quiconque fait le mal hait la lumière et ne vient pas à la lumière, de crainte que ses oeuvres soient démasquées. 21 Celui qui fait la vérité vient à la lumière pour que ses oeuvres soient manifestées, elles qui ont été accomplies en Dieu.</a:t>
                      </a: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79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279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27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279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29986" name="Group 34"/>
          <p:cNvGraphicFramePr>
            <a:graphicFrameLocks noGrp="1"/>
          </p:cNvGraphicFramePr>
          <p:nvPr/>
        </p:nvGraphicFramePr>
        <p:xfrm>
          <a:off x="34925" y="44450"/>
          <a:ext cx="9145588" cy="667816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7:1-17</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مَلكي صادقَ هذا، مَلِكَ ساليمَ، كاهِنَ اللهِ العليِّ، الذي خرجَ لاستقبال إبراهيمَ حالَ رجوعه من كَسرَةِ المُلوكِ وبارَكهُ، الذي قَسَمَ لهُ إبراهيمُ عُشراً مِنْ كُلِّ شيءٍ يمتلكه. المُتَرْجَمَ أوَّلاً " مَلِكَ البرِّ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a:t>
                      </a:r>
                      <a:r>
                        <a:rPr kumimoji="0" lang="en-US" sz="2800" b="0" i="0" u="sng" strike="noStrike" cap="none" normalizeH="0" baseline="0">
                          <a:ln>
                            <a:noFill/>
                          </a:ln>
                          <a:solidFill>
                            <a:srgbClr val="FF9933"/>
                          </a:solidFill>
                          <a:effectLst/>
                          <a:latin typeface="Arial" charset="0"/>
                          <a:cs typeface="Arial" charset="0"/>
                        </a:rPr>
                        <a:t>7:1-17</a:t>
                      </a:r>
                      <a:endParaRPr kumimoji="0" lang="fr-FR"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Melkisédeq, roi de Salem, prêtre du Dieu très haut, est allé à la rencontre d'Abraham, lorsque celui-ci revenait du combat contre les rois, et l'a béni. 2 C'est à lui qu'Abraham remit la dîme de tout. D'abord, il porte un nom qui se traduit "roi de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7:1-17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this Melchizedek, king of Salem, priest of the Most High God, who met Abraham returning from the slaughter of the kings and blessed him, 2 to whom also Abraham gave a tenth part of all, first being translated king of righteousness,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29987" name="Rectangle 35"/>
          <p:cNvSpPr>
            <a:spLocks noGrp="1" noChangeArrowheads="1"/>
          </p:cNvSpPr>
          <p:nvPr>
            <p:ph type="ctrTitle"/>
          </p:nvPr>
        </p:nvSpPr>
        <p:spPr/>
        <p:txBody>
          <a:bodyPr/>
          <a:lstStyle/>
          <a:p>
            <a:r>
              <a:rPr lang="en-US" dirty="0"/>
              <a:t>2p</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1003" name="Group 27"/>
          <p:cNvGraphicFramePr>
            <a:graphicFrameLocks noGrp="1"/>
          </p:cNvGraphicFramePr>
          <p:nvPr/>
        </p:nvGraphicFramePr>
        <p:xfrm>
          <a:off x="34925" y="115888"/>
          <a:ext cx="9074150" cy="62182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أيضاً مَلِكَ ساليمَ " الذي معناه " مَلِكَ السَّلام " بلا أبٍ، بلا أُمٍّ، بلا نسبٍ. لا بداءَةَ أيَّام لهُ ولا نهايَةَ حياةٍ. بل هو مُشبَّهٌ بِابنِ اللهِ، يبقَى كاهناً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ensuite, il est aussi roi de Salem, c'est-à-dire roi de paix. 3 Lui qui n'a ni père, ni mère, ni généalogie, ni commencement pour ses jours, ni fin pour sa vie, mais qui est assimilé au Fils de Dieu reste prêtre à perpétuité.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then also king of Salem, meaning king of peace, 3 without father, without mother, without genealogy, having neither beginning of days nor end of life, but made like the Son of God, remains a priest continually.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2032" name="Group 32"/>
          <p:cNvGraphicFramePr>
            <a:graphicFrameLocks noGrp="1"/>
          </p:cNvGraphicFramePr>
          <p:nvPr/>
        </p:nvGraphicFramePr>
        <p:xfrm>
          <a:off x="34925" y="44450"/>
          <a:ext cx="9074150" cy="658558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انظروا مَا أعظمَ هذا الذي أعطاهُ إبراهيمُ رئيسُ الآباءِ، عُشراً مِنْ خيار مالهُ! وأمَّا الذينَ هُم مِن بني لاوي، عِندما يأخذونَ الكهنوتَ، فلهُمْ وصيَّةٌ أنْ يأخذوا مِن الشَّعب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Contemplez la grandeur de ce personnage, à qui Abraham a donné en dîme la meilleure part du butin, lui, le patriarche. 5 Or, ceux des fils de Lévi qui reçoivent le sacerdoce ont ordre, de par la loi, de prélever la dîme sur le peuple,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Now consider how great this man was, to whom even the patriarch Abraham gave a tenth of the spoils. 5 And indeed those who are of the sons of Levi, who receive the priesthood, have a commandment to receive tithes from the people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3055" name="Group 31"/>
          <p:cNvGraphicFramePr>
            <a:graphicFrameLocks noGrp="1"/>
          </p:cNvGraphicFramePr>
          <p:nvPr/>
        </p:nvGraphicFramePr>
        <p:xfrm>
          <a:off x="34925" y="44450"/>
          <a:ext cx="9074150" cy="651414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 إخوتهم بمقتضَى النَّاموس، مع أنَّهم قد خرجوا من صُلبِ إبراهيم. ولكنَّ الذي ليسَ له نسبٌ منهُم، قد أخذ عُشراً من إبراهيم، وبارَك الذي له المواعيدُ! وبدونَ كلّ جدالٍ: الأصغرُ يُبَارَكُ مِن الأكبر منه،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c'est-à-dire sur leurs frères, qui sont pourtant des descendants d'Abraham.6 Mais lui, qui ne figure pas dans leurs généalogies, a soumis Abraham à la dîme et a béni le titulaire des promesses. 7 Or, sans aucune contestation, c'est l'inférieur qui est béni par le supérieur.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is, from their brethren, though they have come from the loins of Abraham; 6 but he whose genealogy is not derived from them received tithes from Abraham and blessed him who had the promises. 7 Now beyond all contradiction the lesser is blessed by the better.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4075" name="Group 27"/>
          <p:cNvGraphicFramePr>
            <a:graphicFrameLocks noGrp="1"/>
          </p:cNvGraphicFramePr>
          <p:nvPr/>
        </p:nvGraphicFramePr>
        <p:xfrm>
          <a:off x="34925" y="44450"/>
          <a:ext cx="9074150" cy="708374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وهنا أُناسٌ مائتونَ يأخذون عُشوراً، وأمَّا هُناكَ فالمشهودُ له بأنَّه حيٌّ. كقول مَن يقول عن إبراهيم، ولاوي أيضاً الآخذ العشور قد أعطى العشور. لأنَّه كان بعدُ في صُلبِ أبيه حين استقبله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ici, ceux qui perçoivent la dîme sont des hommes qui meurent, là c'est quelqu'un dont on atteste qu'il vit. 9 Et pour tout dire, en la personne d'Abraham, même Lévi, qui perçoit la dîme, a été soumis à la dîme. Car il était encore dans les reins de son ancêtre, lorsque eut lieu la rencontre avec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Here mortal men receive tithes, but there he receives them, of whom it is witnessed that he lives. 9 Even Levi, who receives tithes, paid tithes through Abraham, so to speak, 10 for he was still in the loins of his father when Melchizedek met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5118" name="Group 46"/>
          <p:cNvGraphicFramePr>
            <a:graphicFrameLocks noGrp="1"/>
          </p:cNvGraphicFramePr>
          <p:nvPr/>
        </p:nvGraphicFramePr>
        <p:xfrm>
          <a:off x="107950" y="44450"/>
          <a:ext cx="8928100"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كان بالكهنوت اللاويِّ كمالٌ ـ إذ الشَّعب أخذ النَّاموس عليه ـ ماذا كانت الحاجة بعدُ إلى أن يقوم كاهنٌ آخَرُ على رتبة ملكي صادق، ولا يُقالُ " على رُتبةِ هارون "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on était parvenu à un parfait accomplissement par le sacerdoce lévitique, car il était la base de la législation donnée au peuple, quel besoin y aurait-il eu encore de susciter un autre prêtre, dans la ligne de Melkisédeq, au lieu de le désigner dans la ligne d'Aaron?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perfection were through the Levitical priesthood (for under it the people received the law), what further need was there that another priest should rise according to the order of Melchizedek, and not be called according to the order of Aaron?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6131" name="Group 35"/>
          <p:cNvGraphicFramePr>
            <a:graphicFrameLocks noGrp="1"/>
          </p:cNvGraphicFramePr>
          <p:nvPr/>
        </p:nvGraphicFramePr>
        <p:xfrm>
          <a:off x="34925" y="44450"/>
          <a:ext cx="9145588" cy="67691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تغيَّرَ الكهنوتُ، فبالضَّرورةِ يَصيرُ تغيُّرٌ للنَّاموس أيضاً. لأنَّ الذي يُقال عنه هذا كان أُخِذَ من سبط آخَرَ لم يُلازم أحدٌ منه المذبح. فإنَّه واضحٌ أنَّ ربَّنا قد طلعَ من سبطِ يهوذا،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un changement de sacerdoce entraîne forcément un changement de loi. 13 Et celui que vise le texte cité fait partie d'une tribu dont aucun membre n'a été affecté au service de l'autel. 14 Il est notoire, en effet, que notre Seigneur est issu de Juda,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priesthood being changed, of necessity there is also a change of the law. 13 For He of whom these things are spoken belongs to another tribe, from which no man has officiated at the altar. 14 For it is evident that our Lord arose from Judah,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7284" name="Group 20"/>
          <p:cNvGraphicFramePr>
            <a:graphicFrameLocks noGrp="1"/>
          </p:cNvGraphicFramePr>
          <p:nvPr/>
        </p:nvGraphicFramePr>
        <p:xfrm>
          <a:off x="34925" y="44450"/>
          <a:ext cx="9074150" cy="59531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يَتكلَّم عنه موسى شيئاً من جهة الكهنوت. وذلك أكثر وضوحاً أيضاً إنْ كان على شبهِ ملكي صادق يقوم كاهنٌ آخَرُ،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d'une tribu pour laquelle Moïse n'a rien dit dans ses textes sur les prêtres. 15 Et l'évidence est plus grande encore si l'autre prêtre suscité ressemble à Melkisédeq,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which tribe Moses spoke nothing concerning priesthood. 15 And it is yet far more evident if, in the likeness of Melchizedek, there arises another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7146" name="Group 26"/>
          <p:cNvGraphicFramePr>
            <a:graphicFrameLocks noGrp="1"/>
          </p:cNvGraphicFramePr>
          <p:nvPr/>
        </p:nvGraphicFramePr>
        <p:xfrm>
          <a:off x="34925" y="115888"/>
          <a:ext cx="9074150" cy="658177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9732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قد صار ليسَ بحَسبِ ناموس وصيَّةٍ جسديَّةٍ، بل بحسبِ قوَّة حياةٍ لا تزول. لأنَّه يشهد عنه أنكَ: " الكاهن إلى الأبدِ على رُتبةِ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n'accède pas à la prêtrise en vertu d'une loi de filiation humaine, mais en vertu de la puissance d'une vie indestructible. 17 Ce témoignage, en effet, lui est rendu: Tu es prêtre pour l'éternité à la manière de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has come, not according to the law of a fleshly commandment, but according to the power of an endless life. 17 For He testifies: You are a priest forever According to the order of Melchizedek.</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6338"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62"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44736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447364"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49447" name="Group 39"/>
          <p:cNvGraphicFramePr>
            <a:graphicFrameLocks noGrp="1"/>
          </p:cNvGraphicFramePr>
          <p:nvPr/>
        </p:nvGraphicFramePr>
        <p:xfrm>
          <a:off x="34925" y="44450"/>
          <a:ext cx="9074150"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الثانية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 ـ 13 )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la Dame élue et à ses enfants, que j'aime dans la lumière de la vérité - non pas moi seulement, mais encore tous ceux qui possèdent la connaissance de la vérité -,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49448" name="Rectangle 40"/>
          <p:cNvSpPr>
            <a:spLocks noGrp="1" noChangeArrowheads="1"/>
          </p:cNvSpPr>
          <p:nvPr>
            <p:ph type="ctrTitle"/>
          </p:nvPr>
        </p:nvSpPr>
        <p:spPr/>
        <p:txBody>
          <a:bodyPr/>
          <a:lstStyle/>
          <a:p>
            <a:r>
              <a:rPr lang="en-US" dirty="0"/>
              <a:t>2c</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0460" name="Group 28"/>
          <p:cNvGraphicFramePr>
            <a:graphicFrameLocks noGrp="1"/>
          </p:cNvGraphicFramePr>
          <p:nvPr/>
        </p:nvGraphicFramePr>
        <p:xfrm>
          <a:off x="34925" y="1158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بعضاً سالكين فى الحقِّ، كما أخذنا وصيَّة من الآبِ.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nous seront grâce, miséricorde, paix, qui nous viennent de Dieu le Père, et de Jésus Christ, le Fils du Père, dans la vérité et l'amour. 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1482" name="Group 26"/>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التي كانت عندنا من البدء: أن نُحبَّ بعضنا بعضاً. وهذه هيَ المحبَّة، أن نسلكَ بحسبِ وصاياه.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6 et voici ce qu'est l'amour: que nous marchions dans la voie de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2509" name="Group 29"/>
          <p:cNvGraphicFramePr>
            <a:graphicFrameLocks noGrp="1"/>
          </p:cNvGraphicFramePr>
          <p:nvPr/>
        </p:nvGraphicFramePr>
        <p:xfrm>
          <a:off x="34925" y="44450"/>
          <a:ext cx="9074150" cy="67691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Tel est le commandement que vous avez entendu depuis le commencement, pour que vous marchiez dans cette voie. 7 Car de nombreux séducteurs se sont répandus dans le monde: ils ne professent pas la foi à la venue de Jésus Christ dans la chair. Le voilà, le séducteur et l'antéchrist!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3527" name="Group 23"/>
          <p:cNvGraphicFramePr>
            <a:graphicFrameLocks noGrp="1"/>
          </p:cNvGraphicFramePr>
          <p:nvPr/>
        </p:nvGraphicFramePr>
        <p:xfrm>
          <a:off x="34925" y="44450"/>
          <a:ext cx="9217025" cy="6553201"/>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أنفُسِكم لئلاَّ تفقِدوا ما عملتموه، بل تنالوا أجراً تاماً. كلُّ مَن يتعدَّى ولا يثبت فى تعليم المسيح فليس له إلهٌ. ومَن يثبُت فى تعليم المسيح فهذا له الآبُ والابنُ.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vos oeuvres, mais de recevoir pleine récompense. 9 Quiconque va trop avant et ne demeure  pas dans la doctrine du Christ, n'a pas Dieu. Celui qui demeure dans la doctrine, il a, lui, et le Père et le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4553" name="Group 25"/>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في أعمالهِ الشِّرِّيرةِ.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sans être porteur de cette doctrine, ne l'accueillez pas chez vous et ne lui souhaitez pas la bienvenue. 11 Qui lui souhaite la bienvenue communie à ses oeuvres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5572" name="Group 20"/>
          <p:cNvGraphicFramePr>
            <a:graphicFrameLocks noGrp="1"/>
          </p:cNvGraphicFramePr>
          <p:nvPr/>
        </p:nvGraphicFramePr>
        <p:xfrm>
          <a:off x="34925" y="115888"/>
          <a:ext cx="9001125" cy="624420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bien des choses à vous écrire, pourtant je n'ai pas voulu le faire avec du papier et de l'encre. Car j'espère me rendre chez vous et vous parler de vive voix, afin que notre joie soit complète. 13 Te saluent les enfants de ta Sœur l'élue.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6578"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02"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457603"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457604"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457605"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686" name="Group 38"/>
          <p:cNvGraphicFramePr>
            <a:graphicFrameLocks noGrp="1"/>
          </p:cNvGraphicFramePr>
          <p:nvPr/>
        </p:nvGraphicFramePr>
        <p:xfrm>
          <a:off x="71438" y="115888"/>
          <a:ext cx="9072562" cy="6629146"/>
        </p:xfrm>
        <a:graphic>
          <a:graphicData uri="http://schemas.openxmlformats.org/drawingml/2006/table">
            <a:tbl>
              <a:tblPr rtl="1"/>
              <a:tblGrid>
                <a:gridCol w="4787900">
                  <a:extLst>
                    <a:ext uri="{9D8B030D-6E8A-4147-A177-3AD203B41FA5}">
                      <a16:colId xmlns:a16="http://schemas.microsoft.com/office/drawing/2014/main" val="20000"/>
                    </a:ext>
                  </a:extLst>
                </a:gridCol>
                <a:gridCol w="4284662">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fr-FR" sz="3200" b="0" i="0" u="sng" strike="noStrike" cap="none" normalizeH="0" baseline="0">
                          <a:ln>
                            <a:noFill/>
                          </a:ln>
                          <a:solidFill>
                            <a:srgbClr val="FF9933"/>
                          </a:solidFill>
                          <a:effectLst/>
                          <a:latin typeface="Arial" charset="0"/>
                          <a:cs typeface="Arial" charset="0"/>
                        </a:rPr>
                        <a:t>18 : 9-21</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لبولس برؤيا في اللَّيل: " لا تخف، بل تكلَّم ولا تسكت، لأنِّي أنا معك، ولا يقوم عليك أحدٌ ليؤذيك، لأنَّ لي شعباً كثيراً في هذه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18 : 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Une nuit, le Seigneur dit à Paul dans une vision: "Sois sans crainte, continue de parler, ne te tais pas. Je suis en effet avec toi et personne ne mettra la main sur toi pour te maltraiter car, dans cette ville, un peuple nombreux m'est destiné."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the Lord spoke to Paul in the night by a vision, Do not be afraid, but speak, and do not keep silent; 10 for I am with you, and no one will attack you to hurt you; for I have many people in this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59687" name="Rectangle 39"/>
          <p:cNvSpPr>
            <a:spLocks noGrp="1" noChangeArrowheads="1"/>
          </p:cNvSpPr>
          <p:nvPr>
            <p:ph type="ctrTitle"/>
          </p:nvPr>
        </p:nvSpPr>
        <p:spPr/>
        <p:txBody>
          <a:bodyPr/>
          <a:lstStyle/>
          <a:p>
            <a:r>
              <a:rPr lang="en-US" dirty="0"/>
              <a:t>2a</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0700" name="Group 28"/>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سنةً وستَّةَ أشهُرٍ، يُعلِّم بينهم بكلمة الله. ولمَّا كانَ غاليونُ يَتولَّى أخائية، اجتمع اليهودُ بنفسٍ واحدةٍ على بولُسَ، وأتوا به إلى كرسيِّ الولايَةِ قائلينَ: " إنَّ هذا يَستَميلُ النَّاسَ أن يَعبُدوا اللـهَ بخلافِ النَّاموسِ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Paul y demeura un an et six mois, enseignant la parole de Dieu. 12 Sous le proconsulat de Gallion en Achaïe, l'hostilité des Juifs devint unanime à l'égard de Paul et ils l'amenèrent au tribunal. 13 "C'est à un culte illégal de Dieu, soutenaient-ils, que cet individu veut amener les gens."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continued there a year and six months, teaching the word of God among them. 12 When Gallio was proconsul of Achaia, the Jews with one accord rose up against Paul and brought him to the judgment seat, 13 saying, This fellow persuades men to worship God contrary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1722" name="Group 26"/>
          <p:cNvGraphicFramePr>
            <a:graphicFrameLocks noGrp="1"/>
          </p:cNvGraphicFramePr>
          <p:nvPr/>
        </p:nvGraphicFramePr>
        <p:xfrm>
          <a:off x="34925" y="44450"/>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احتملَكُم. ولكن إذا كانت مسألةً عن كلمةٍ، وأسماءٍ، وناموسِكُم، فتُبصِرونَ أنتُم.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Paul allait prendre la parole, quand Gallion répondit aux Juifs: "S'il s'agissait d'un délit ou de quelque méfait éhonté, je recevrais votre plainte, ô Juifs, comme de raison; mais, puisque vos querelles concernent une doctrine, 15 des noms et la loi qui vous est propre, cela vous regarde!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15 But if it is a question of words and names and your own law, look to it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2758" name="Group 38"/>
          <p:cNvGraphicFramePr>
            <a:graphicFrameLocks noGrp="1"/>
          </p:cNvGraphicFramePr>
          <p:nvPr/>
        </p:nvGraphicFramePr>
        <p:xfrm>
          <a:off x="34925" y="115888"/>
          <a:ext cx="9001125" cy="644271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لستُ أريدُ أن أكونَ قاضِياً لهذِهِ الأُمورِ ". فطرَدَهُم خارج كرسيِّ الولاية. فأمسك جميعهم بسوستانيسَ رئيسَ المجمع، وضَرَبوهُ قُدَّامَ الكُرسيِّ، ولم يَهُمَّ غاليون شيءٌ مِن ذلكَ.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veux pas, moi, être juge en pareille matière.16 Et il les renvoya du tribunal. 17  Tous se saisirent alors de Sosthène, chef de synagogue; ils le rouaient de coups devant le tribunal; mais Gallion ne s'en souciait absolument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do not want to be a judge of such matters. 16 And he drove them from the judgment seat. 17 Then all the Greeks took Sosthenes, the ruler of the synagogue, and beat him before the judgment seat. But Gallio took no notice of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3775" name="Group 31"/>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فلبثَ أيضاً أيَّاماً كثيرةً عند الإخوة، ثمَّ ودَّعهُم وأقلعَ إلى سوريَّة، ومعهُ بريسكلاَّ وأكيلا، بعدما حلقَ رأسهُ في كَنخَرِيا لأنَّه كانَ عليهِ نذرٌ. فأقبلَ إلى أفسُس وتركهُما هناكَ.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Paul resta encore assez longtemps à Corinthe. Puis il quitta les frères et s'embarqua pour la Syrie, en compagnie de Priscille et d'Aquilas. A la suite d'un vœu, il s'était fait tondre la tête à Cenchrées. 19 Ils gagnèrent Ephèse, où Paul se sépara de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So Paul still remained a good while. Then he took leave of the brethren and sailed for Syria, and Priscilla and Aquila were with him. He had his hair cut off at Cenchrea, for he had taken a vow. 19 And he came to Ephesus, and left them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4803" name="Group 35"/>
          <p:cNvGraphicFramePr>
            <a:graphicFrameLocks noGrp="1"/>
          </p:cNvGraphicFramePr>
          <p:nvPr/>
        </p:nvGraphicFramePr>
        <p:xfrm>
          <a:off x="34925" y="115888"/>
          <a:ext cx="9001125" cy="6585585"/>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هو فدخلَ المجمع وكان يتكلَّم مع اليهود. وإذ كانوا يَطلُبونَ إليه أن يمكُث عِندهُم زماناً طويلاً لم يجب. بل ودَّعهُم قائلاً: " أني سأعود إليكُم أيضاً بمشيئة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rendit, pour sa part, à la synagogue et y adressa la parole aux Juifs. 20 Comme ceux-ci lui demandaient de prolonger son séjour, il refusa, 21 mais les quitta sur ces mots: "Je reviendrai chez vous une autre fois, si Dieu le veut.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himself entered the synagogue and reasoned with the Jews. 20 When they asked him to stay a longer time with them, he did not consent, 21 but took leave of them, saying, I must by all means keep this coming feast in Jerusalem; but I will return again to you, God willing.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5794"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6818"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42"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8902" name="Group 38"/>
          <p:cNvGraphicFramePr>
            <a:graphicFrameLocks noGrp="1"/>
          </p:cNvGraphicFramePr>
          <p:nvPr/>
        </p:nvGraphicFramePr>
        <p:xfrm>
          <a:off x="142875" y="179832"/>
          <a:ext cx="9001125" cy="6678168"/>
        </p:xfrm>
        <a:graphic>
          <a:graphicData uri="http://schemas.openxmlformats.org/drawingml/2006/table">
            <a:tbl>
              <a:tblPr rtl="1"/>
              <a:tblGrid>
                <a:gridCol w="4729161">
                  <a:extLst>
                    <a:ext uri="{9D8B030D-6E8A-4147-A177-3AD203B41FA5}">
                      <a16:colId xmlns:a16="http://schemas.microsoft.com/office/drawing/2014/main" val="20000"/>
                    </a:ext>
                  </a:extLst>
                </a:gridCol>
                <a:gridCol w="4271964">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مزمور </a:t>
                      </a:r>
                      <a:r>
                        <a:rPr kumimoji="0" lang="en-US" sz="3200" b="0" i="0" u="sng" strike="noStrike" cap="none" normalizeH="0" baseline="0" dirty="0">
                          <a:ln>
                            <a:noFill/>
                          </a:ln>
                          <a:solidFill>
                            <a:srgbClr val="FF9933"/>
                          </a:solidFill>
                          <a:effectLst/>
                          <a:latin typeface="Arial" charset="0"/>
                          <a:cs typeface="Arial" charset="0"/>
                        </a:rPr>
                        <a:t>96:7-9</a:t>
                      </a: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قَدِّموا للرَّبِّ يا جميعَ قبائلَ الشُّعوب. قدِّموا للرَّبِّ مَجْداً وكرامةً. قدِّموا للرَّبِّ مجداً لاسمِهِ. احملوا الذبائح وانطلقوا فادخُلُوا ديَارَهُ. اسجُدُوا للـرَّبِّ في دارهِ المُقدَّس.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Arial" charset="0"/>
                        </a:rPr>
                        <a:t>Psaume </a:t>
                      </a:r>
                      <a:r>
                        <a:rPr kumimoji="0" lang="en-US" sz="2800" b="0" i="0" u="sng" strike="noStrike" cap="none" normalizeH="0" baseline="0" dirty="0">
                          <a:ln>
                            <a:noFill/>
                          </a:ln>
                          <a:solidFill>
                            <a:srgbClr val="FF9933"/>
                          </a:solidFill>
                          <a:effectLst/>
                          <a:latin typeface="Arial" charset="0"/>
                          <a:cs typeface="Arial" charset="0"/>
                        </a:rPr>
                        <a:t>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Donnez au Seigneur, familles des peuples, Donnez au Seigneur gloire et force. 8 Donnez au Seigneur la gloire de son nom. Apportez votre offrande, entrez dans ses parvis; 9 prosternez-vous devant le Seigneur quand éclate sa sainteté.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Psalms 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Give to the Lord, O families of the peoples, Give to the Lord glory and strength. 8 Give to the Lord the glory due His name; Bring an offering, and come into His courts. 9 Oh, worship the Lord in the beauty of holiness!.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8903" name="Rectangle 39"/>
          <p:cNvSpPr>
            <a:spLocks noGrp="1" noChangeArrowheads="1"/>
          </p:cNvSpPr>
          <p:nvPr>
            <p:ph type="ctrTitle"/>
          </p:nvPr>
        </p:nvSpPr>
        <p:spPr/>
        <p:txBody>
          <a:bodyPr/>
          <a:lstStyle/>
          <a:p>
            <a:r>
              <a:rPr lang="en-US" dirty="0"/>
              <a:t>2pg</a:t>
            </a:r>
          </a:p>
        </p:txBody>
      </p:sp>
      <p:sp>
        <p:nvSpPr>
          <p:cNvPr id="4" name="Text Box 29">
            <a:hlinkClick r:id="" action="ppaction://macro?name=LetThemExaltHimForBishop"/>
          </p:cNvPr>
          <p:cNvSpPr txBox="1">
            <a:spLocks noChangeArrowheads="1"/>
          </p:cNvSpPr>
          <p:nvPr/>
        </p:nvSpPr>
        <p:spPr bwMode="auto">
          <a:xfrm>
            <a:off x="7412665" y="6419418"/>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69921" name="Group 33"/>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6:5-14</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 يسوعُ عَينيهِ إلى فوق ونظر أنَّ جمعاً كثيراً مُقبلٌ إليه، فقال لفيلُبُّس: " مِن أين نجدُ خُبزاً لنبتاع ليأكُل هؤلاءِ؟ " وإنَّما قال هذا ليمتحنهُ، لأنَّهُ كان عالماً ما هو مزمعٌ أن يفعلَ.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a:t>
                      </a:r>
                      <a:r>
                        <a:rPr kumimoji="0" lang="en-US" sz="4000" b="0" i="0" u="sng" strike="noStrike" cap="none" normalizeH="0" baseline="0">
                          <a:ln>
                            <a:noFill/>
                          </a:ln>
                          <a:solidFill>
                            <a:srgbClr val="FF9933"/>
                          </a:solidFill>
                          <a:effectLst/>
                          <a:latin typeface="Arial" charset="0"/>
                          <a:cs typeface="Arial" charset="0"/>
                        </a:rPr>
                        <a:t>6:5-14</a:t>
                      </a:r>
                      <a:endParaRPr kumimoji="0" lang="fr-FR" sz="40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Or, ayant levé les yeux, Jésus vit une grande foule qui venait à lui. Il dit à Philippe: "Où achèterons-nous des pains pour qu'ils aient de quoi manger? 6 En parlant ainsi il le mettait à l'épreuve; il savait, quant à lui, ce qu'il allait 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6:5-14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Jesus lifted up His eyes, and seeing a great multitude coming toward Him, He said to Philip, Where shall we buy bread, that these may eat? 6 But this He said to test him, for He Himself knew what He would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69922" name="Rectangle 34"/>
          <p:cNvSpPr>
            <a:spLocks noGrp="1" noChangeArrowheads="1"/>
          </p:cNvSpPr>
          <p:nvPr>
            <p:ph type="ctrTitle"/>
          </p:nvPr>
        </p:nvSpPr>
        <p:spPr/>
        <p:txBody>
          <a:bodyPr/>
          <a:lstStyle/>
          <a:p>
            <a:r>
              <a:rPr lang="en-US" dirty="0"/>
              <a:t>2g</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0951" name="Group 39"/>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أجابه فيلُبُّس: " لا يَكفيهم خُبزٌ بمائتي دينار ليأخذَ كلُّ واحدٍ منهم شيئاً يسيراً ". قال له واحدٌ من تلاميذه، وهو أندراوسُ أخو سمعانَ بطرس: " يوجد هُنا غُلامٌ مَعهُ خمسةُ أرغفةِ شعيرٍ وسمكتان.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Philippe lui répondit: "Deux cents deniers de pains ne suffiraient pas pour que chacun reçoive un petit morceau." 8 Un de ses disciples, André, le frère de Simon Pierre, lui dit: 9 "Il y a là un garçon qui possède cinq pains d'orge et deux petits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Philip answered Him, Two hundred denarii worth of bread is not sufficient for them, that every one of them may have a little. 8 One of His disciples, Andrew, Simon Peter's brother, said to Him, 9 There is a lad here who has five barley loaves and two small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2640" name="Group 16"/>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كيف يكفى هذا المقدار لمثل هؤلاء الجموع. فقال يسوع: " اجعلوا النَّاس يتَّكئون ". وكانَ يوجد في ذلك المكان عُشبٌ كثيرٌ، فاتَّكأ الرِّجالُ وعددهُم كان نحو خَمسةِ آلافٍ.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qu'est-ce que cela pour tant de gens? 10 Jésus dit: "Faites-les asseoir." Il y avait beaucoup d'herbe à cet endroit. Ils s'assirent donc; ils étaient environ cinq mille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what are they among so many? 10 Then Jesus said, Make the people sit down. Now there was much grass in the place. So the men sat down, in number about five thousand.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3001" name="Group 41"/>
          <p:cNvGraphicFramePr>
            <a:graphicFrameLocks noGrp="1"/>
          </p:cNvGraphicFramePr>
          <p:nvPr/>
        </p:nvGraphicFramePr>
        <p:xfrm>
          <a:off x="34925" y="44450"/>
          <a:ext cx="9001125"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يسوعُ الأرغفةَ وشكرَ، وأعطى التَّلاميذِ، والتَّلاميذُ أعطَوا المُتَّكئينَ. وكذلكَ أيضاً من السَّمك بقدر ما شاء كل واحد.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Jésus prit les pains, il rendit grâce et les distribua aux convives. Il fit de même avec les poissons; il leur en donna autant qu'ils en désiraient.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Jesus took the loaves, and when He had given thanks He distributed them to the disciples, and the disciples to those sitting down; and likewise of the fish, as much as they wanted.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4013" name="Group 29"/>
          <p:cNvGraphicFramePr>
            <a:graphicFrameLocks noGrp="1"/>
          </p:cNvGraphicFramePr>
          <p:nvPr/>
        </p:nvGraphicFramePr>
        <p:xfrm>
          <a:off x="107950" y="115888"/>
          <a:ext cx="9001125"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شَبِعوا، قال لتلاميذهِ: " اجمعوا الكسر الفاضِلةَ لكى لا يضيعَ شئٌ منها ". فجمعوا من الفضلات وملأوا اثنتَي عشرةَ قُفَّةً مِنَ الكسر مِن خَمسةِ أرغفةِ الشَّعير التى فَضَلت. عن الآكلينَ.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Lorsqu'ils furent rassasiés, Jésus dit à ses disciples: "Rassemblez les morceaux qui restent, de sorte que rien ne soit perdu. 13 Ils les rassemblèrent et ils remplirent douze paniers avec les morceaux des cinq pains d'orge qui étaient restés à ceux qui avaient mangé.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they were filled, He said to His disciples, Gather up the fragments that remain, so that nothing is lost. 13 Therefore they gathered them up, and filled twelve baskets with the fragments of the five barley loaves which were left over by those who had eaten.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78096" name="Group 16"/>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النَّاسُ الآيات التى صنعَها يسوعُ قالوا: " إنَّ هذا هو بالحقيقةِ النَّبيُّ الآتي إلى العالم!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A la vue du signe qu'il venait d'opérer, les gens dirent: "Celui-ci est vraiment le Prophète, celui qui doit venir dans le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those men, when they had seen the sign that Jesus did, said, This is truly the Prophet who is to come into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910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2744" name="Group 24"/>
          <p:cNvGraphicFramePr>
            <a:graphicFrameLocks noGrp="1"/>
          </p:cNvGraphicFramePr>
          <p:nvPr/>
        </p:nvGraphicFramePr>
        <p:xfrm>
          <a:off x="468313" y="476250"/>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Third Sunday of The Month of Amsheer</a:t>
                      </a:r>
                      <a:r>
                        <a:rPr kumimoji="0" lang="ar-EG" sz="4000" b="1" i="0" u="none" strike="noStrike" cap="none" normalizeH="0" baseline="0">
                          <a:ln>
                            <a:noFill/>
                          </a:ln>
                          <a:solidFill>
                            <a:srgbClr val="FF9900"/>
                          </a:solidFill>
                          <a:effectLst/>
                          <a:latin typeface="Arial" charset="0"/>
                          <a:cs typeface="Arial" charset="0"/>
                        </a:rPr>
                        <a:t> </a:t>
                      </a: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الثالث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Troisième Dimanche du mois de </a:t>
                      </a:r>
                      <a:r>
                        <a:rPr kumimoji="0" lang="en-US" sz="4000" b="0" i="0" u="none" strike="noStrike" cap="none" normalizeH="0" baseline="0">
                          <a:ln>
                            <a:noFill/>
                          </a:ln>
                          <a:solidFill>
                            <a:srgbClr val="FF9900"/>
                          </a:solidFill>
                          <a:effectLst/>
                          <a:latin typeface="Arial" charset="0"/>
                          <a:cs typeface="Arial" charset="0"/>
                        </a:rPr>
                        <a:t>Amsheer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5437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1199" name="Group 47"/>
          <p:cNvGraphicFramePr>
            <a:graphicFrameLocks noGrp="1"/>
          </p:cNvGraphicFramePr>
          <p:nvPr/>
        </p:nvGraphicFramePr>
        <p:xfrm>
          <a:off x="69850" y="0"/>
          <a:ext cx="9074150" cy="5966208"/>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ar-SA"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عشية </a:t>
                      </a:r>
                      <a:r>
                        <a:rPr kumimoji="0" lang="ar-SA" sz="3600" b="0" i="0" u="sng" strike="noStrike" cap="none" normalizeH="0" baseline="0">
                          <a:ln>
                            <a:noFill/>
                          </a:ln>
                          <a:solidFill>
                            <a:srgbClr val="FF9933"/>
                          </a:solidFill>
                          <a:effectLst/>
                          <a:latin typeface="Arial" charset="0"/>
                          <a:cs typeface="Arial" charset="0"/>
                        </a:rPr>
                        <a:t>(</a:t>
                      </a:r>
                      <a:r>
                        <a:rPr kumimoji="0" lang="ar-EG" sz="3600" b="0" i="0" u="sng" strike="noStrike" cap="none" normalizeH="0" baseline="0">
                          <a:ln>
                            <a:noFill/>
                          </a:ln>
                          <a:solidFill>
                            <a:srgbClr val="FF9933"/>
                          </a:solidFill>
                          <a:effectLst/>
                          <a:latin typeface="Arial" charset="0"/>
                          <a:cs typeface="Arial" charset="0"/>
                        </a:rPr>
                        <a:t> 17 : 15 - 3 )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اما انا فبالبر انظر وجهك.اشبع اذا استيقظت بشبهك</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جربت قلبي تعهدته ليلا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محصتني</a:t>
                      </a:r>
                      <a:r>
                        <a:rPr kumimoji="0" lang="ar-EG" sz="2800" b="1"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a:t>
                      </a:r>
                      <a:r>
                        <a:rPr kumimoji="0" lang="en-US" sz="3200" b="0" i="0" u="sng" strike="noStrike" cap="none" normalizeH="0" baseline="0">
                          <a:ln>
                            <a:noFill/>
                          </a:ln>
                          <a:solidFill>
                            <a:srgbClr val="FF9933"/>
                          </a:solidFill>
                          <a:effectLst/>
                          <a:latin typeface="Arial" charset="0"/>
                          <a:cs typeface="Times New Roman" pitchFamily="18" charset="0"/>
                        </a:rPr>
                        <a:t> 17 : 15 - 3</a:t>
                      </a:r>
                      <a:endParaRPr kumimoji="0" lang="fr-CA" sz="2400" b="0" i="0" u="sng"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15 Moi, et c'est justice, je verrai ta face. Au réveil, je me rassasierai de ton image.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Tu as examiné mon coeur; La nuit, tu as enquêté,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17 : 15 - 3</a:t>
                      </a:r>
                      <a:endParaRPr kumimoji="0" lang="fr-CA" sz="3200" b="0" i="0" u="sng" strike="noStrike" cap="none" normalizeH="0" baseline="0">
                        <a:ln>
                          <a:noFill/>
                        </a:ln>
                        <a:solidFill>
                          <a:srgbClr val="FF9933"/>
                        </a:solidFill>
                        <a:effectLst/>
                        <a:latin typeface="Arial" charset="0"/>
                        <a:cs typeface="Times New Roman"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15 As for me, I will see Your face in righteousness; I shall be satisfied when I awake in Your likeness.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You have tested my heart; You have visited me in the night;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1200" name="Rectangle 48"/>
          <p:cNvSpPr>
            <a:spLocks noGrp="1" noChangeArrowheads="1"/>
          </p:cNvSpPr>
          <p:nvPr>
            <p:ph type="ctrTitle"/>
          </p:nvPr>
        </p:nvSpPr>
        <p:spPr/>
        <p:txBody>
          <a:bodyPr/>
          <a:lstStyle/>
          <a:p>
            <a:r>
              <a:rPr lang="en-US" dirty="0"/>
              <a:t>3pv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2232" name="Group 56"/>
          <p:cNvGraphicFramePr>
            <a:graphicFrameLocks noGrp="1"/>
          </p:cNvGraphicFramePr>
          <p:nvPr/>
        </p:nvGraphicFramePr>
        <p:xfrm>
          <a:off x="69850" y="44450"/>
          <a:ext cx="9074150" cy="6633720"/>
        </p:xfrm>
        <a:graphic>
          <a:graphicData uri="http://schemas.openxmlformats.org/drawingml/2006/table">
            <a:tbl>
              <a:tblPr rtl="1"/>
              <a:tblGrid>
                <a:gridCol w="493236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يوحنا ( 5 : 39 – 47 )</a:t>
                      </a:r>
                      <a:endParaRPr kumimoji="0" lang="ar-S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فتشوا الكتب لانكم تظنون ان لكم فيها حياة ابدية.وهي التي تشهد لي.ولا تريدون ان تأتوا اليّ لتكون لكم حياة  مجدا من الناس لست اقبل.</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100" b="0" i="0" u="sng" strike="noStrike" cap="none" normalizeH="0" baseline="0">
                          <a:ln>
                            <a:noFill/>
                          </a:ln>
                          <a:solidFill>
                            <a:srgbClr val="FF9933"/>
                          </a:solidFill>
                          <a:effectLst/>
                          <a:latin typeface="Arial" charset="0"/>
                          <a:cs typeface="Arial" charset="0"/>
                        </a:rPr>
                        <a:t>Jean 5 : 39 - 47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39 Vous scrutez les Écritures parce que vous pensez acquérir par elles la vie éternelle: ce sont elles qui rendent témoignage à mon sujet. 40 Et vous ne voulez pas venir à moi pour avoir la vie éternelle.41 La gloire, je ne la tiens pas des hommes.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100" b="0" i="0" u="sng" strike="noStrike" cap="none" normalizeH="0" baseline="0">
                          <a:ln>
                            <a:noFill/>
                          </a:ln>
                          <a:solidFill>
                            <a:srgbClr val="FF9933"/>
                          </a:solidFill>
                          <a:effectLst/>
                          <a:latin typeface="Arial" charset="0"/>
                          <a:cs typeface="Arial" charset="0"/>
                        </a:rPr>
                        <a:t>John 5 : 39 – 47</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39  Search the scriptures; for in them ye think ye have eternal life: and they are they which testify of me. 40  And ye will not come to me, that ye might have life.41 I receive not honour from men.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2233" name="Rectangle 57"/>
          <p:cNvSpPr>
            <a:spLocks noGrp="1" noChangeArrowheads="1"/>
          </p:cNvSpPr>
          <p:nvPr>
            <p:ph type="ctrTitle"/>
          </p:nvPr>
        </p:nvSpPr>
        <p:spPr/>
        <p:txBody>
          <a:bodyPr/>
          <a:lstStyle/>
          <a:p>
            <a:r>
              <a:rPr lang="en-US" dirty="0"/>
              <a:t>3v</a:t>
            </a: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3247" name="Group 47"/>
          <p:cNvGraphicFramePr>
            <a:graphicFrameLocks noGrp="1"/>
          </p:cNvGraphicFramePr>
          <p:nvPr/>
        </p:nvGraphicFramePr>
        <p:xfrm>
          <a:off x="-36513" y="44450"/>
          <a:ext cx="9217026" cy="5834063"/>
        </p:xfrm>
        <a:graphic>
          <a:graphicData uri="http://schemas.openxmlformats.org/drawingml/2006/table">
            <a:tbl>
              <a:tblPr rtl="1"/>
              <a:tblGrid>
                <a:gridCol w="4824413">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قد عرفتكم ان ليست لكم محبة الله في انفسكم. انا قد أتيت باسم ابي ولستم تقبلونني.ان أتى آخر باسم نفسه فذلك تقبلونه.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42 Mais je vous connais, vous n'avez pas en vous l'amour de Dieu. 43 Je suis venu au nom de mon Père, et vous refusez de me recevoir. Qu'un autre vienne en son propre nom, celui-là vous le recevrez!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42  But I know you, that ye have not the love of God in you. 43  I am come in my Father’s name, and ye receive me not: if another shall come in his own name, him ye will receive.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6738" name="Group 18"/>
          <p:cNvGraphicFramePr>
            <a:graphicFrameLocks noGrp="1"/>
          </p:cNvGraphicFramePr>
          <p:nvPr/>
        </p:nvGraphicFramePr>
        <p:xfrm>
          <a:off x="-36513" y="44450"/>
          <a:ext cx="9145588" cy="5942965"/>
        </p:xfrm>
        <a:graphic>
          <a:graphicData uri="http://schemas.openxmlformats.org/drawingml/2006/table">
            <a:tbl>
              <a:tblPr rtl="1"/>
              <a:tblGrid>
                <a:gridCol w="4897437">
                  <a:extLst>
                    <a:ext uri="{9D8B030D-6E8A-4147-A177-3AD203B41FA5}">
                      <a16:colId xmlns:a16="http://schemas.microsoft.com/office/drawing/2014/main" val="20000"/>
                    </a:ext>
                  </a:extLst>
                </a:gridCol>
                <a:gridCol w="4248151">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كيف تقدرون ان تؤمنوا وانتم تقبلون مجدا بعضكم من بعض.والمجد الذي من الاله الواحد لستم تطلبونه لا تظنوا اني اشكوكم الى الآب.يوجد الذي يشكوكم وهو موسى الذي عليه رجاؤكم.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Comment pourriez-vous croire, vous qui tenez votre gloire les uns des autres et qui ne cherchez pas la gloire qui vient de Dieu seul? </a:t>
                      </a:r>
                      <a:r>
                        <a:rPr kumimoji="0" lang="fr-CA" sz="2800" b="0" i="0" u="none" strike="noStrike" cap="none" normalizeH="0" baseline="0">
                          <a:ln>
                            <a:noFill/>
                          </a:ln>
                          <a:solidFill>
                            <a:schemeClr val="bg1"/>
                          </a:solidFill>
                          <a:effectLst/>
                          <a:latin typeface="Arial" charset="0"/>
                          <a:cs typeface="Arial" charset="0"/>
                        </a:rPr>
                        <a:t>45</a:t>
                      </a:r>
                      <a:r>
                        <a:rPr kumimoji="0" lang="fr-CA" sz="2400" b="1" i="0" u="none" strike="noStrike" cap="none" normalizeH="0" baseline="0">
                          <a:ln>
                            <a:noFill/>
                          </a:ln>
                          <a:solidFill>
                            <a:srgbClr val="FF9900"/>
                          </a:solidFill>
                          <a:effectLst/>
                          <a:latin typeface="Arial" charset="0"/>
                          <a:cs typeface="Arial" charset="0"/>
                        </a:rPr>
                        <a:t> </a:t>
                      </a:r>
                      <a:r>
                        <a:rPr kumimoji="0" lang="fr-FR" sz="2800" b="0" i="0" u="none" strike="noStrike" cap="none" normalizeH="0" baseline="0">
                          <a:ln>
                            <a:noFill/>
                          </a:ln>
                          <a:solidFill>
                            <a:schemeClr val="bg1"/>
                          </a:solidFill>
                          <a:effectLst/>
                          <a:latin typeface="Arial" charset="0"/>
                          <a:cs typeface="Arial" charset="0"/>
                        </a:rPr>
                        <a:t>Ne pensez pas que ce soit moi qui vous accuserai devant le Père: votre accusateur, c'est Moïse en qui vous avez mis vos espoirs.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How can ye believe, which receive honour one of another, and seek not the honour that cometh from God only? 45  Do not think that I will accuse you to the Father: there is one that accuseth you, even Moses, in whom ye trust.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6317" name="Group 45"/>
          <p:cNvGraphicFramePr>
            <a:graphicFrameLocks noGrp="1"/>
          </p:cNvGraphicFramePr>
          <p:nvPr/>
        </p:nvGraphicFramePr>
        <p:xfrm>
          <a:off x="34925" y="44450"/>
          <a:ext cx="9145588" cy="59055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لانكم لو كنتم تصدقون موسى لكنتم تصدقونني لانه هو كتب عني.فان كنتم لستم تصدقون كتب ذاك فكيف تصدقون كلامي</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En effet, si vous croyiez en Moïse, vous croiriez en moi, car c'est à mon sujet qu'il a écrit. 47 Si vous ne croyez pas ce qu'il a écrit, comment croiriez-vous ce que je dis?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For had ye believed Moses, ye would have believed me: for he wrote of me.47  But if ye believe not his writings, how shall ye believe my words?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729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 و أنجيل  باكر</a:t>
            </a:r>
          </a:p>
          <a:p>
            <a:pPr algn="ctr"/>
            <a:r>
              <a:rPr lang="fr-CA" sz="4400" u="sng">
                <a:solidFill>
                  <a:srgbClr val="FF9933"/>
                </a:solidFill>
              </a:rPr>
              <a:t>Psaume et Évangile du Matin</a:t>
            </a:r>
          </a:p>
        </p:txBody>
      </p:sp>
      <p:pic>
        <p:nvPicPr>
          <p:cNvPr id="248729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8358" name="Group 38"/>
          <p:cNvGraphicFramePr>
            <a:graphicFrameLocks noGrp="1"/>
          </p:cNvGraphicFramePr>
          <p:nvPr/>
        </p:nvGraphicFramePr>
        <p:xfrm>
          <a:off x="69850" y="0"/>
          <a:ext cx="9039225" cy="5966208"/>
        </p:xfrm>
        <a:graphic>
          <a:graphicData uri="http://schemas.openxmlformats.org/drawingml/2006/table">
            <a:tbl>
              <a:tblPr rtl="1"/>
              <a:tblGrid>
                <a:gridCol w="4465637">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a:t>
                      </a:r>
                      <a:r>
                        <a:rPr kumimoji="0" lang="en-US" sz="3600" b="0" i="0" u="sng" strike="noStrike" cap="none" normalizeH="0" baseline="0">
                          <a:ln>
                            <a:noFill/>
                          </a:ln>
                          <a:solidFill>
                            <a:srgbClr val="FF9933"/>
                          </a:solidFill>
                          <a:effectLst/>
                          <a:latin typeface="Arial" charset="0"/>
                          <a:cs typeface="Arial" charset="0"/>
                        </a:rPr>
                        <a:t> </a:t>
                      </a:r>
                      <a:r>
                        <a:rPr kumimoji="0" lang="ar-EG" sz="3600" b="0" i="0" u="sng" strike="noStrike" cap="none" normalizeH="0" baseline="0">
                          <a:ln>
                            <a:noFill/>
                          </a:ln>
                          <a:solidFill>
                            <a:srgbClr val="FF9933"/>
                          </a:solidFill>
                          <a:effectLst/>
                          <a:latin typeface="Arial" charset="0"/>
                          <a:cs typeface="Arial" charset="0"/>
                        </a:rPr>
                        <a:t>باكر</a:t>
                      </a:r>
                      <a:r>
                        <a:rPr kumimoji="0" lang="ar-SA" sz="36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Times New Roman" pitchFamily="18" charset="0"/>
                        </a:rPr>
                        <a:t>89: 52, 49</a:t>
                      </a:r>
                      <a:r>
                        <a:rPr kumimoji="0" lang="ar-SA" sz="3600" b="0" i="0" u="sng" strike="noStrike" cap="none" normalizeH="0" baseline="0">
                          <a:ln>
                            <a:noFill/>
                          </a:ln>
                          <a:solidFill>
                            <a:srgbClr val="FF9933"/>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مبارك الرب الى الدهر.آمين </a:t>
                      </a:r>
                      <a:r>
                        <a:rPr kumimoji="0" lang="en-US"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فآمين اين مراحمك الأول يا رب التي حلفت بها لداود بامانتك.</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chemeClr val="bg1"/>
                          </a:solidFill>
                          <a:effectLst/>
                          <a:latin typeface="Arial" charset="0"/>
                          <a:cs typeface="Arial" charset="0"/>
                        </a:rPr>
                        <a:t>هللويا.</a:t>
                      </a:r>
                      <a:r>
                        <a:rPr kumimoji="0" lang="ar-SA" sz="2800" b="0" i="0" u="none" strike="noStrike" cap="none" normalizeH="0" baseline="0">
                          <a:ln>
                            <a:noFill/>
                          </a:ln>
                          <a:solidFill>
                            <a:schemeClr val="bg1"/>
                          </a:solidFill>
                          <a:effectLst/>
                          <a:latin typeface="Arial" charset="0"/>
                          <a:cs typeface="Arial" charset="0"/>
                        </a:rPr>
                        <a:t> </a:t>
                      </a:r>
                      <a:endParaRPr kumimoji="0" lang="en-US"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Psaumes</a:t>
                      </a:r>
                      <a:r>
                        <a:rPr kumimoji="0" lang="fr-CA" sz="2800" b="0" i="0" u="sng" strike="noStrike" cap="none" normalizeH="0" baseline="0">
                          <a:ln>
                            <a:noFill/>
                          </a:ln>
                          <a:solidFill>
                            <a:srgbClr val="FF9933"/>
                          </a:solidFill>
                          <a:effectLst/>
                          <a:latin typeface="Arial" charset="0"/>
                          <a:cs typeface="Times New Roman" pitchFamily="18" charset="0"/>
                        </a:rPr>
                        <a:t> </a:t>
                      </a:r>
                      <a:r>
                        <a:rPr kumimoji="0" lang="en-US" sz="3200" b="0" i="0" u="sng" strike="noStrike" cap="none" normalizeH="0" baseline="0">
                          <a:ln>
                            <a:noFill/>
                          </a:ln>
                          <a:solidFill>
                            <a:srgbClr val="FF9933"/>
                          </a:solidFill>
                          <a:effectLst/>
                          <a:latin typeface="Arial" charset="0"/>
                          <a:cs typeface="Times New Roman" pitchFamily="18" charset="0"/>
                        </a:rPr>
                        <a:t>89: 52, 49</a:t>
                      </a:r>
                      <a:r>
                        <a:rPr kumimoji="0" lang="fr-CA" sz="2800" b="0" i="0" u="sng" strike="noStrike" cap="none" normalizeH="0" baseline="0">
                          <a:ln>
                            <a:noFill/>
                          </a:ln>
                          <a:solidFill>
                            <a:srgbClr val="FF9933"/>
                          </a:solidFill>
                          <a:effectLst/>
                          <a:latin typeface="Arial" charset="0"/>
                          <a:cs typeface="Times New Roman" pitchFamily="18"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52 Béni soit le Seigneur pour toujours, Amen et Amen.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Seigneur, où sont tes bontés d'autrefois? Tu avais juré à David sur ta fidélité,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89: 52, 49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52 Blessed be the LORD forevermore! Amen and Amen.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Lord, where are Your former loving kindnesses, Which You swore to David in Your truth?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8359" name="Rectangle 39"/>
          <p:cNvSpPr>
            <a:spLocks noGrp="1" noChangeArrowheads="1"/>
          </p:cNvSpPr>
          <p:nvPr>
            <p:ph type="ctrTitle"/>
          </p:nvPr>
        </p:nvSpPr>
        <p:spPr/>
        <p:txBody>
          <a:bodyPr/>
          <a:lstStyle/>
          <a:p>
            <a:r>
              <a:rPr lang="en-US" dirty="0"/>
              <a:t>3pm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89411" name="Group 67"/>
          <p:cNvGraphicFramePr>
            <a:graphicFrameLocks noGrp="1"/>
          </p:cNvGraphicFramePr>
          <p:nvPr/>
        </p:nvGraphicFramePr>
        <p:xfrm>
          <a:off x="69850" y="0"/>
          <a:ext cx="9074150" cy="6165851"/>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( 12 : 44 – 50 )</a:t>
                      </a:r>
                      <a:endParaRPr kumimoji="0" lang="ar-SA"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فنادى يسوع وقال</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الذي يؤمن بي ليس يؤمن بي بل بالذي ارسلني.</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والذي يراني يرى الذي ارسلني.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Jean 12 : 44 - 50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44 Cependant, Jésus proclama: "Qui croit en moi, ce n'est pas en moi qu'il croit, mais en Celui qui m'a envoyé, et celui qui me voit, voit aussi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John 12 : 44 – 50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44  Jesus cried and said, He that believeth on me, believeth not on me, but on him that sent me.45  And he that seeth me seeth him that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89412" name="Rectangle 68"/>
          <p:cNvSpPr>
            <a:spLocks noGrp="1" noChangeArrowheads="1"/>
          </p:cNvSpPr>
          <p:nvPr>
            <p:ph type="ctrTitle"/>
          </p:nvPr>
        </p:nvSpPr>
        <p:spPr/>
        <p:txBody>
          <a:bodyPr/>
          <a:lstStyle/>
          <a:p>
            <a:r>
              <a:rPr lang="en-US" dirty="0"/>
              <a:t>3m</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7760" name="Group 16"/>
          <p:cNvGraphicFramePr>
            <a:graphicFrameLocks noGrp="1"/>
          </p:cNvGraphicFramePr>
          <p:nvPr/>
        </p:nvGraphicFramePr>
        <p:xfrm>
          <a:off x="69850" y="0"/>
          <a:ext cx="9074150" cy="6094413"/>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انا قد جئت نورا الى العالم حتى كل من يؤمن بي لا يمكث في الظلمة.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Moi, la lumière, je suis venu dans le monde, afin que quiconque croit en moi ne demeure pas dans les ténèbres.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I am come a light into the world, that whosoever believeth on me should not abide in darkness.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0402" name="Group 34"/>
          <p:cNvGraphicFramePr>
            <a:graphicFrameLocks noGrp="1"/>
          </p:cNvGraphicFramePr>
          <p:nvPr/>
        </p:nvGraphicFramePr>
        <p:xfrm>
          <a:off x="69850" y="115888"/>
          <a:ext cx="9074150" cy="644271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سمع احد كلامي ولم يؤمن فانا لا ادينه.لاني لم آت لادين العالم بل لاخلّص العالم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من رذلني ولم يقبل كلامي فله من يدينه.الكلام الذي تكلمت به هو يدينه في اليوم الاخير</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47 Si quelqu'un entend mes paroles et ne les garde pas, ce n'est pas moi qui le juge: car je ne suis pas venu juger le monde, 48 je suis venu sauver le monde. Qui me rejette et ne reçoit pas mes paroles a son juge: la parole que j'ai dite le jugera au dernier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47  And if any man hear my words, and believe not, I judge him not: for I came not to judge the world, but to save the world.48  He that rejecteth me, and receiveth not my words, hath one that judgeth him: the word that I have spoken, the same shall judge him in the last day.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2470" name="Group 54"/>
          <p:cNvGraphicFramePr>
            <a:graphicFrameLocks noGrp="1"/>
          </p:cNvGraphicFramePr>
          <p:nvPr/>
        </p:nvGraphicFramePr>
        <p:xfrm>
          <a:off x="34925" y="44450"/>
          <a:ext cx="9074150" cy="6429504"/>
        </p:xfrm>
        <a:graphic>
          <a:graphicData uri="http://schemas.openxmlformats.org/drawingml/2006/table">
            <a:tbl>
              <a:tblPr rtl="1"/>
              <a:tblGrid>
                <a:gridCol w="381635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لاني لم اتكلم من نفسي لكن الآب الذي ارسلني هو اعطاني وصية ماذا اقول وبماذا اتكلم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وانا اعلم ان وصيته هي حياة ابدية.فما اتكلم انا به فكما قال لي الآب هكذا اتكلم</a:t>
                      </a:r>
                      <a:r>
                        <a:rPr kumimoji="0" lang="ar-EG"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 </a:t>
                      </a:r>
                      <a:endParaRPr kumimoji="0" lang="ar-S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49 Je n'ai pas parlé de moi-même, mais le Père qui m'a envoyé m'a prescrit ce que j'ai à dire et à déclarer. 50 Et je sais que son commandement est vie éternelle; ce que je dis, je le dis comme le Père me l'a dit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49 For I have not spoken of myself; but the Father which sent me, he gave me a commandment, what I should say, and what I should speak. 50 And I know that his commandment is life everlasting: whatsoever I speak therefore, even as the Father said unto me, so I speak.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800" b="0" i="0" u="none" strike="noStrike" cap="none" normalizeH="0" baseline="0">
                          <a:ln>
                            <a:noFill/>
                          </a:ln>
                          <a:solidFill>
                            <a:schemeClr val="bg1"/>
                          </a:solidFill>
                          <a:effectLst/>
                          <a:latin typeface="Arial" charset="0"/>
                          <a:cs typeface="Arial" charset="0"/>
                        </a:rPr>
                        <a:t> </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3442"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493443"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493444"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493445"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5522" name="Group 34"/>
          <p:cNvGraphicFramePr>
            <a:graphicFrameLocks noGrp="1"/>
          </p:cNvGraphicFramePr>
          <p:nvPr/>
        </p:nvGraphicFramePr>
        <p:xfrm>
          <a:off x="69850" y="0"/>
          <a:ext cx="9074150" cy="6793484"/>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23495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2800" b="0" i="0" u="sng" strike="noStrike" cap="none" normalizeH="0" baseline="0">
                          <a:ln>
                            <a:noFill/>
                          </a:ln>
                          <a:solidFill>
                            <a:srgbClr val="FF9900"/>
                          </a:solidFill>
                          <a:effectLst/>
                          <a:latin typeface="Arial" charset="0"/>
                          <a:cs typeface="Arial" charset="0"/>
                        </a:rPr>
                        <a:t>رسالة بولس الرسول إلى أهل</a:t>
                      </a:r>
                      <a:r>
                        <a:rPr kumimoji="0" lang="ar-EG" sz="2800" b="0" i="0" u="sng" strike="noStrike" cap="none" normalizeH="0" baseline="0">
                          <a:ln>
                            <a:noFill/>
                          </a:ln>
                          <a:solidFill>
                            <a:srgbClr val="FF9900"/>
                          </a:solidFill>
                          <a:effectLst/>
                          <a:latin typeface="Arial" charset="0"/>
                          <a:cs typeface="Arial" charset="0"/>
                        </a:rPr>
                        <a:t> العبرانيين </a:t>
                      </a:r>
                      <a:r>
                        <a:rPr kumimoji="0" lang="ar-SA" sz="2800" b="0" i="0" u="sng" strike="noStrike" cap="none" normalizeH="0" baseline="0">
                          <a:ln>
                            <a:noFill/>
                          </a:ln>
                          <a:solidFill>
                            <a:srgbClr val="FF9900"/>
                          </a:solidFill>
                          <a:effectLst/>
                          <a:latin typeface="Arial" charset="0"/>
                          <a:cs typeface="Arial" charset="0"/>
                        </a:rPr>
                        <a:t>(</a:t>
                      </a:r>
                      <a:r>
                        <a:rPr kumimoji="0" lang="en-US" sz="2800" b="0" i="0" u="sng" strike="noStrike" cap="none" normalizeH="0" baseline="0">
                          <a:ln>
                            <a:noFill/>
                          </a:ln>
                          <a:solidFill>
                            <a:srgbClr val="FF9900"/>
                          </a:solidFill>
                          <a:effectLst/>
                          <a:latin typeface="Arial" charset="0"/>
                          <a:cs typeface="Arial" charset="0"/>
                        </a:rPr>
                        <a:t>3: 1 – 4: 2</a:t>
                      </a:r>
                      <a:r>
                        <a:rPr kumimoji="0" lang="ar-SA" sz="2800" b="0" i="0" u="sng" strike="noStrike" cap="none" normalizeH="0" baseline="0">
                          <a:ln>
                            <a:noFill/>
                          </a:ln>
                          <a:solidFill>
                            <a:srgbClr val="FF9900"/>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ثم ايها الاخوة القديسون شركاء الدعوة السماوية لاحظوا رسول اعترافنا ورئيس كهنته المسيح يسوع</a:t>
                      </a:r>
                      <a:r>
                        <a:rPr kumimoji="0" lang="en-US"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حال كونه امينا للذي اقامه كما كان موسى ايضا في كل بيته.</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Hébreux </a:t>
                      </a:r>
                      <a:r>
                        <a:rPr kumimoji="0" lang="en-US" sz="2800" b="0" i="0" u="sng" strike="noStrike" cap="none" normalizeH="0" baseline="0">
                          <a:ln>
                            <a:noFill/>
                          </a:ln>
                          <a:solidFill>
                            <a:srgbClr val="FF9900"/>
                          </a:solidFill>
                          <a:effectLst/>
                          <a:latin typeface="Arial" charset="0"/>
                          <a:cs typeface="Arial" charset="0"/>
                        </a:rPr>
                        <a:t>3: 1 – 4: 2</a:t>
                      </a:r>
                      <a:endParaRPr kumimoji="0" lang="en-US" sz="2800" b="0" i="0" u="none" strike="noStrike" cap="none" normalizeH="0" baseline="0">
                        <a:ln>
                          <a:noFill/>
                        </a:ln>
                        <a:solidFill>
                          <a:schemeClr val="tx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donc, frères saints, qui avez en partage une vocation céleste, considérez l'apôtre et le grand prêtre de notre confession de foi, Jésus. Il est accrédité auprès de celui qui l'a constitué, comme Moïse le fut dans toute sa maison.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Hebrews 3: 1 – 4: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holy brethren, partakers of the heavenly calling, consider the Apostle and High Priest of our confession, Christ Jesus, who was faithful to Him who appointed Him, as Moses also was faithful in all His house.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495523" name="Rectangle 35"/>
          <p:cNvSpPr>
            <a:spLocks noGrp="1" noChangeArrowheads="1"/>
          </p:cNvSpPr>
          <p:nvPr>
            <p:ph type="ctrTitle"/>
          </p:nvPr>
        </p:nvSpPr>
        <p:spPr/>
        <p:txBody>
          <a:bodyPr/>
          <a:lstStyle/>
          <a:p>
            <a:r>
              <a:rPr lang="en-US" dirty="0"/>
              <a:t>3p</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6541" name="Group 29"/>
          <p:cNvGraphicFramePr>
            <a:graphicFrameLocks noGrp="1"/>
          </p:cNvGraphicFramePr>
          <p:nvPr/>
        </p:nvGraphicFramePr>
        <p:xfrm>
          <a:off x="69850" y="0"/>
          <a:ext cx="8966200" cy="6498336"/>
        </p:xfrm>
        <a:graphic>
          <a:graphicData uri="http://schemas.openxmlformats.org/drawingml/2006/table">
            <a:tbl>
              <a:tblPr rtl="1"/>
              <a:tblGrid>
                <a:gridCol w="4824412">
                  <a:extLst>
                    <a:ext uri="{9D8B030D-6E8A-4147-A177-3AD203B41FA5}">
                      <a16:colId xmlns:a16="http://schemas.microsoft.com/office/drawing/2014/main" val="20000"/>
                    </a:ext>
                  </a:extLst>
                </a:gridCol>
                <a:gridCol w="414178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 هذا قد حسب اهلا لمجد اكثر من موسى بمقدار ما لباني البيت من كرامة اكثر من البيت. لان كل بيت يبنيه انسان ما ولكن باني الكل هو الله</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 fait, c'est une gloire supérieure à celle de Moïse qui lui revient, dans toute la mesure où le constructeur de la maison est plus honoré que la maison elle-même. Toute maison, en effet, a son constructeur, et le constructeur de tout est Dieu.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this One has been counted worthy of more glory than Moses, inasmuch as He who built the house has more honor than the house.  For every house is built by someone, but He who built all things is God.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7565" name="Group 29"/>
          <p:cNvGraphicFramePr>
            <a:graphicFrameLocks noGrp="1"/>
          </p:cNvGraphicFramePr>
          <p:nvPr/>
        </p:nvGraphicFramePr>
        <p:xfrm>
          <a:off x="69850" y="0"/>
          <a:ext cx="8966200" cy="6203315"/>
        </p:xfrm>
        <a:graphic>
          <a:graphicData uri="http://schemas.openxmlformats.org/drawingml/2006/table">
            <a:tbl>
              <a:tblPr rtl="1"/>
              <a:tblGrid>
                <a:gridCol w="4248150">
                  <a:extLst>
                    <a:ext uri="{9D8B030D-6E8A-4147-A177-3AD203B41FA5}">
                      <a16:colId xmlns:a16="http://schemas.microsoft.com/office/drawing/2014/main" val="20000"/>
                    </a:ext>
                  </a:extLst>
                </a:gridCol>
                <a:gridCol w="4718050">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وموسى كان امينا في كل بيته كخادم شهادة للعتيد ان يتكلم به. واما المسيح فكابن على بيته.وبيته نحن ان تمسكنا بثقة الرجاء وافتخاره ثابتة الى النهاية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Moïse fut accrédité dans toute sa maison comme serviteur en vue de garantir ce qui allait être dit, mais Christ l'est comme Fils, et sur sa maison. Sa maison, c'est nous, si nous conservons la pleine assurance et la fierté de l'espérance.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Moses indeed was faithful in all His house as a servant, for a testimony of those things which would be spoken afterward, but Christ as a Son over His own house, whose house we are if we hold fast the confidence and the rejoicing of the hope firm to the end.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8595" name="Group 35"/>
          <p:cNvGraphicFramePr>
            <a:graphicFrameLocks noGrp="1"/>
          </p:cNvGraphicFramePr>
          <p:nvPr/>
        </p:nvGraphicFramePr>
        <p:xfrm>
          <a:off x="69850" y="0"/>
          <a:ext cx="9074150" cy="6670676"/>
        </p:xfrm>
        <a:graphic>
          <a:graphicData uri="http://schemas.openxmlformats.org/drawingml/2006/table">
            <a:tbl>
              <a:tblPr rtl="1"/>
              <a:tblGrid>
                <a:gridCol w="5219700">
                  <a:extLst>
                    <a:ext uri="{9D8B030D-6E8A-4147-A177-3AD203B41FA5}">
                      <a16:colId xmlns:a16="http://schemas.microsoft.com/office/drawing/2014/main" val="20000"/>
                    </a:ext>
                  </a:extLst>
                </a:gridCol>
                <a:gridCol w="3854450">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كما يقول الروح القدس اليوم ان سمعتم صوته  فلا تقسّوا قلوبكم كما في الإسخاط يوم التجربة في القفر  حيث جربني آبائكم.اختبروني وابصروا اعمالي اربعين سنة</a:t>
                      </a:r>
                      <a:r>
                        <a:rPr kumimoji="0" lang="ar-EG" sz="3200" b="0" i="0" u="none" strike="noStrike" cap="none" normalizeH="0" baseline="0">
                          <a:ln>
                            <a:noFill/>
                          </a:ln>
                          <a:solidFill>
                            <a:schemeClr val="bg1"/>
                          </a:solidFill>
                          <a:effectLst/>
                          <a:latin typeface="Arial" charset="0"/>
                          <a:cs typeface="Arial" charset="0"/>
                        </a:rPr>
                        <a:t>.</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974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pourquoi, comme dit l'Esprit Saint: Aujourd'hui, si vous entendez sa voix,  n'endurcissez pas vos coeurs comme au temps de l'exaspération, au jour de la mise à l'épreuve dans le désert, où vos pères me mirent à l'épreuve en cherchant à me sonder, et ils virent mes oeuvres pendant quarante ans.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as the Holy Spirit says: "Today, if you will hear His voice, Do not harden your hearts as in the rebellion, In the day of trial in the wilderness, Where your fathers tested Me, tried Me, And saw My works forty years.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99613" name="Group 29"/>
          <p:cNvGraphicFramePr>
            <a:graphicFrameLocks noGrp="1"/>
          </p:cNvGraphicFramePr>
          <p:nvPr/>
        </p:nvGraphicFramePr>
        <p:xfrm>
          <a:off x="34925" y="115888"/>
          <a:ext cx="9109075" cy="5834063"/>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مقت ذلك الجيل وقلت انهم دائما يضلون في قلوبهم ولكنهم لم يعرفوا سبلي. حتى اقسمت في غضبي لن يدخلوا راحتي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pourquoi, je me suis emporté contre cette génération et j'ai dit: Toujours leurs coeurs s'égarent; ces gens-là n'ont pas trouvé mes chemins, car j'ai juré dans ma colère: On verra bien s'ils entreront dans mon repos!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I was angry with that generation, And said, 'They always go astray in their heart, And they have not known My ways.'  So I swore in My wrath, 'They shall not enter My rest.'"</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0649" name="Group 41"/>
          <p:cNvGraphicFramePr>
            <a:graphicFrameLocks noGrp="1"/>
          </p:cNvGraphicFramePr>
          <p:nvPr/>
        </p:nvGraphicFramePr>
        <p:xfrm>
          <a:off x="69850" y="115888"/>
          <a:ext cx="8966200" cy="6371845"/>
        </p:xfrm>
        <a:graphic>
          <a:graphicData uri="http://schemas.openxmlformats.org/drawingml/2006/table">
            <a:tbl>
              <a:tblPr rtl="1"/>
              <a:tblGrid>
                <a:gridCol w="5040312">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انظروا ايها الاخوة ان لا يكون في احدكم قلب شرير بعدم ايمان في الارتداد عن الله الحي. بل عظوا انفسكم كل يوم ما دام الوقت يدعى اليوم لكي لا يقسّى احد منكم بغرور الخطية.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Prenez garde, frères, qu'aucun de vous n'ait un coeur mauvais que l'incrédulité détache du Dieu vivant, mais encouragez-vous les uns les autres, jour après jour, tant que dure la proclamation de l'aujourd'hui, afin qu'aucun d'entre vous ne s'endurcisse, trompé par le péché.</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Beware, brethren, lest there be in any of you an evil heart of unbelief in departing from the living God; but exhort one another daily, while it is called "Today," lest any of you be hardened through the deceitfulness of sin.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1660" name="Group 28"/>
          <p:cNvGraphicFramePr>
            <a:graphicFrameLocks noGrp="1"/>
          </p:cNvGraphicFramePr>
          <p:nvPr/>
        </p:nvGraphicFramePr>
        <p:xfrm>
          <a:off x="69850" y="115888"/>
          <a:ext cx="9074150" cy="6010656"/>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قد صرنا شركاء المسيح ان تمسكنا ببداءة الثقة ثابتة الى النهاية  اذ قيل اليوم ان سمعتم صوته فلا تقسّوا قلوبكم كما في الإسخاط.</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Nous voici devenus, en effet, les compagnons du Christ, pourvu que nous tenions fermement jusqu'à la fin notre position initiale, alors qu'il est dit: Aujourd'hui, si vous entendez sa voix, n'endurcissez pas vos coeurs comme au temps de l'exaspération.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we have become partakers of Christ if we hold the beginning of our confidence steadfast to the end, while it is said: "Today, if you will hear His voice, Do not harden your hearts as in the rebellion."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2693" name="Group 37"/>
          <p:cNvGraphicFramePr>
            <a:graphicFrameLocks noGrp="1"/>
          </p:cNvGraphicFramePr>
          <p:nvPr/>
        </p:nvGraphicFramePr>
        <p:xfrm>
          <a:off x="69850" y="115888"/>
          <a:ext cx="9110663" cy="6015990"/>
        </p:xfrm>
        <a:graphic>
          <a:graphicData uri="http://schemas.openxmlformats.org/drawingml/2006/table">
            <a:tbl>
              <a:tblPr rtl="1"/>
              <a:tblGrid>
                <a:gridCol w="5184775">
                  <a:extLst>
                    <a:ext uri="{9D8B030D-6E8A-4147-A177-3AD203B41FA5}">
                      <a16:colId xmlns:a16="http://schemas.microsoft.com/office/drawing/2014/main" val="20000"/>
                    </a:ext>
                  </a:extLst>
                </a:gridCol>
                <a:gridCol w="392588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فمن هم الذين اذ سمعوا اسخطوا.أليس جميع الذين خرجوا من مصر بواسطة موسى. ومن مقت اربعين سنة.أليس الذين اخطأوا الذين جثثهم سقطت في القفر.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Quels sont, en effet, ceux qui entendirent et qui provoquèrent l'exaspération? N'est-ce pas tous ceux qui sortirent d'Égypte grâce à Moïse? Et contre qui, s'est-il emporté pendant quarante ans? N'est-ce pas contre ceux qui avaient péché, dont les cadavres tombèrent dans le désert?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who, having heard, rebelled? Indeed, was it not all who came out of Egypt, led by Moses?  Now with whom was He angry forty years? Was it not with those who sinned, whose corpses fell in the wilderness?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3706" name="Group 26"/>
          <p:cNvGraphicFramePr>
            <a:graphicFrameLocks noGrp="1"/>
          </p:cNvGraphicFramePr>
          <p:nvPr/>
        </p:nvGraphicFramePr>
        <p:xfrm>
          <a:off x="69850" y="0"/>
          <a:ext cx="9074150" cy="6840855"/>
        </p:xfrm>
        <a:graphic>
          <a:graphicData uri="http://schemas.openxmlformats.org/drawingml/2006/table">
            <a:tbl>
              <a:tblPr rtl="1"/>
              <a:tblGrid>
                <a:gridCol w="4859337">
                  <a:extLst>
                    <a:ext uri="{9D8B030D-6E8A-4147-A177-3AD203B41FA5}">
                      <a16:colId xmlns:a16="http://schemas.microsoft.com/office/drawing/2014/main" val="20000"/>
                    </a:ext>
                  </a:extLst>
                </a:gridCol>
                <a:gridCol w="4214813">
                  <a:extLst>
                    <a:ext uri="{9D8B030D-6E8A-4147-A177-3AD203B41FA5}">
                      <a16:colId xmlns:a16="http://schemas.microsoft.com/office/drawing/2014/main" val="20001"/>
                    </a:ext>
                  </a:extLst>
                </a:gridCol>
              </a:tblGrid>
              <a:tr h="16287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ولمن اقسم لن يدخوا راحته الا للذين لم يطيعوا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فنرى انهم لم يقدروا ان يدخلوا لعدم الايمان فلنخف انه مع بقاء وعد بالدخول الى راحته يرى احد منكم انه قد خاب منه.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à qui jura-t-il qu'ils n'entreront pas dans son repos sinon à ces indociles? Et nous constatons qu'ils ne purent pas entrer à cause de leur incrédulité. Craignons donc, alors que subsiste une promesse d'entrer dans son repos, craignons que quelqu'un d'entre vous ne soit convaincu d'être resté en retrait.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to whom did He swear that they would not enter His rest, but to those who did not obey?  So we see that they could not enter in because of unbelief.  Therefore, since a promise remains of entering His rest, let us fear lest any of you seem to have come short of it.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09326" name="Group 14"/>
          <p:cNvGraphicFramePr>
            <a:graphicFrameLocks noGrp="1"/>
          </p:cNvGraphicFramePr>
          <p:nvPr/>
        </p:nvGraphicFramePr>
        <p:xfrm>
          <a:off x="69850" y="115888"/>
          <a:ext cx="9074150" cy="576262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لاننا نحن ايضا قد بشرنا كما اولئك لكن لم تنفع كلمة الخبر اولئك اذ لم تكن ممتزجة بالايمان في الذين سمعوا.</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nous avons reçu la bonne nouvelle tout comme ces gens-là, mais la parole qu'ils avaient entendue ne leur fut d'aucun profit, car les auditeurs ne s'en sont pas pénétrés par la foi.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indeed the gospel was preached to us as well as to them; but the word which they heard did not profit them, not being mixed with faith in those who heard it.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4706"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5730"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05731"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05732"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7839" name="Group 63"/>
          <p:cNvGraphicFramePr>
            <a:graphicFrameLocks noGrp="1"/>
          </p:cNvGraphicFramePr>
          <p:nvPr/>
        </p:nvGraphicFramePr>
        <p:xfrm>
          <a:off x="69850" y="0"/>
          <a:ext cx="9074150" cy="6383338"/>
        </p:xfrm>
        <a:graphic>
          <a:graphicData uri="http://schemas.openxmlformats.org/drawingml/2006/table">
            <a:tbl>
              <a:tblPr rtl="1"/>
              <a:tblGrid>
                <a:gridCol w="4140200">
                  <a:extLst>
                    <a:ext uri="{9D8B030D-6E8A-4147-A177-3AD203B41FA5}">
                      <a16:colId xmlns:a16="http://schemas.microsoft.com/office/drawing/2014/main" val="20000"/>
                    </a:ext>
                  </a:extLst>
                </a:gridCol>
                <a:gridCol w="4933950">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الكاثوليكون من رسالة</a:t>
                      </a:r>
                      <a:r>
                        <a:rPr kumimoji="0" lang="ar-EG" sz="3200" b="0" i="0" u="sng" strike="noStrike" cap="none" normalizeH="0" baseline="0">
                          <a:ln>
                            <a:noFill/>
                          </a:ln>
                          <a:solidFill>
                            <a:srgbClr val="FF9900"/>
                          </a:solidFill>
                          <a:effectLst/>
                          <a:latin typeface="Arial" charset="0"/>
                          <a:cs typeface="Arial" charset="0"/>
                        </a:rPr>
                        <a:t> يهوذا  ( 1 : 14 – 25 )</a:t>
                      </a:r>
                      <a:endParaRPr kumimoji="0" lang="ar-SA"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وتنبأ عن هؤلاء ايضا اخنوخ السابع من آدم قائلا هوذا قد جاء الرب في ربوات قديسيه  ليصنع دينونة على الجميع</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a:ln>
                            <a:noFill/>
                          </a:ln>
                          <a:solidFill>
                            <a:srgbClr val="FF9900"/>
                          </a:solidFill>
                          <a:effectLst/>
                          <a:latin typeface="Arial" charset="0"/>
                          <a:cs typeface="Arial" charset="0"/>
                        </a:rPr>
                        <a:t>Jude 1 : 14 - 25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sur eux aussi qu'a prophétisé Hénoch, le septième depuis Adam, en disant: Voici que vient le Seigneur avec ses saintes milices</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Jude 14 – 25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Enoch, the seventh from Adam, prophesied about these men also, saying, "Behold, the Lord comes with ten thousands of His saints, "to execute judgment on all,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07840" name="Rectangle 64"/>
          <p:cNvSpPr>
            <a:spLocks noGrp="1" noChangeArrowheads="1"/>
          </p:cNvSpPr>
          <p:nvPr>
            <p:ph type="ctrTitle"/>
          </p:nvPr>
        </p:nvSpPr>
        <p:spPr/>
        <p:txBody>
          <a:bodyPr/>
          <a:lstStyle/>
          <a:p>
            <a:r>
              <a:rPr lang="en-US" dirty="0"/>
              <a:t>3c</a:t>
            </a: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8783" name="Group 15"/>
          <p:cNvGraphicFramePr>
            <a:graphicFrameLocks noGrp="1"/>
          </p:cNvGraphicFramePr>
          <p:nvPr/>
        </p:nvGraphicFramePr>
        <p:xfrm>
          <a:off x="69850" y="0"/>
          <a:ext cx="9074150" cy="6383338"/>
        </p:xfrm>
        <a:graphic>
          <a:graphicData uri="http://schemas.openxmlformats.org/drawingml/2006/table">
            <a:tbl>
              <a:tblPr rtl="1"/>
              <a:tblGrid>
                <a:gridCol w="4284662">
                  <a:extLst>
                    <a:ext uri="{9D8B030D-6E8A-4147-A177-3AD203B41FA5}">
                      <a16:colId xmlns:a16="http://schemas.microsoft.com/office/drawing/2014/main" val="20000"/>
                    </a:ext>
                  </a:extLst>
                </a:gridCol>
                <a:gridCol w="4789488">
                  <a:extLst>
                    <a:ext uri="{9D8B030D-6E8A-4147-A177-3AD203B41FA5}">
                      <a16:colId xmlns:a16="http://schemas.microsoft.com/office/drawing/2014/main" val="20001"/>
                    </a:ext>
                  </a:extLst>
                </a:gridCol>
              </a:tblGrid>
              <a:tr h="213360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ويعاقب جميع فجارهم على جميع اعمال فجورهم التي فجروا بها وعلى جميع الكلمات الصعبة التي تكلم بها عليه خطاة فجار.</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pour exercer le jugement universel et convaincre tous les impies de toutes leurs impiétés criminelles et de toutes les insolentes paroles que les pécheurs impies ont proférées contre lui.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convict all who are ungodly among them of all their ungodly deeds which they have committed in an ungodly way, and of all the harsh things which ungodly sinners have spoken against Him."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8844" name="Group 44"/>
          <p:cNvGraphicFramePr>
            <a:graphicFrameLocks noGrp="1"/>
          </p:cNvGraphicFramePr>
          <p:nvPr/>
        </p:nvGraphicFramePr>
        <p:xfrm>
          <a:off x="69850" y="115888"/>
          <a:ext cx="9074150" cy="6624576"/>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90000"/>
                        </a:lnSpc>
                        <a:spcBef>
                          <a:spcPct val="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هؤلاء هم مدمدمون متشكون سالكون بحسب شهواتهم وفمهم يتكلم بعظائم يحابون بالوجوه من اجل المنفعة. واما انتم ايها الاحباء فاذكروا الاقوال التي قالها سابقا رسل ربنا يسوع المسيح.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180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 sont bien eux! Des gens de hargne et de rogne, qui sont menés par leurs passions; leur bouche profère des énormités et ils ne considèrent les personnes qu'en fonction de leur intérêt. Quant à vous, mes amis, souvenez-vous des paroles que vous ont dites à l'avance les apôtres de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These are grumblers, complainers, walking according to their own lusts; and they mouth great swelling words, flattering people to gain advantage. But you, beloved, remember the words which were spoken before by the apostles of our Lord Jesus Christ: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09869" name="Group 45"/>
          <p:cNvGraphicFramePr>
            <a:graphicFrameLocks noGrp="1"/>
          </p:cNvGraphicFramePr>
          <p:nvPr/>
        </p:nvGraphicFramePr>
        <p:xfrm>
          <a:off x="69850" y="115888"/>
          <a:ext cx="9074150" cy="5731193"/>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فانهم قالوا لكم انه في الزمان الاخير سيكون قوم مستهزئون سالكين بحسب شهوات فجورهم. هؤلاء هم المعتزلون بانفسهم نفسانيون لا روح لهم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767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vous disaient: "A la fin des temps il y aura des railleurs qui seront menés par leurs passions impies." Ce sont bien eux! Ils introduisent des divisions, ils ont des pensées terrestres, ils ne possèdent pas l'Esprit.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how they told you that there would be mockers in the last time who would walk according to their own ungodly lusts. These are sensual persons, who cause divisions, not having the Spirit.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0890" name="Group 42"/>
          <p:cNvGraphicFramePr>
            <a:graphicFrameLocks noGrp="1"/>
          </p:cNvGraphicFramePr>
          <p:nvPr/>
        </p:nvGraphicFramePr>
        <p:xfrm>
          <a:off x="69850" y="0"/>
          <a:ext cx="9074150" cy="5949951"/>
        </p:xfrm>
        <a:graphic>
          <a:graphicData uri="http://schemas.openxmlformats.org/drawingml/2006/table">
            <a:tbl>
              <a:tblPr rtl="1"/>
              <a:tblGrid>
                <a:gridCol w="5076825">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7002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واما انتم ايها الاحباء فابنوا انفسكم على ايمانكم الاقدس مصلّين في الروح القدس</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واحفظوا انفسكم في محبة الله منتظرين رحمة ربنا يسوع المسيح للحياة الابدية.</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vous, mes amis, construisez-vous sur la base de votre foi très sainte; priez dans l'Esprit Saint; maintenez-vous dans l'amour de Dieu; placez votre attente dans la miséricorde de notre Seigneur Jésus Christ pour la vie éternelle.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you, beloved, building yourselves up on your most holy faith, praying in the Holy Spirit, keep yourselves in the love of God, looking for the mercy of our Lord Jesus Christ unto eternal life.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1912" name="Group 40"/>
          <p:cNvGraphicFramePr>
            <a:graphicFrameLocks noGrp="1"/>
          </p:cNvGraphicFramePr>
          <p:nvPr/>
        </p:nvGraphicFramePr>
        <p:xfrm>
          <a:off x="69850" y="44450"/>
          <a:ext cx="9074150" cy="6770880"/>
        </p:xfrm>
        <a:graphic>
          <a:graphicData uri="http://schemas.openxmlformats.org/drawingml/2006/table">
            <a:tbl>
              <a:tblPr rtl="1"/>
              <a:tblGrid>
                <a:gridCol w="4500562">
                  <a:extLst>
                    <a:ext uri="{9D8B030D-6E8A-4147-A177-3AD203B41FA5}">
                      <a16:colId xmlns:a16="http://schemas.microsoft.com/office/drawing/2014/main" val="20000"/>
                    </a:ext>
                  </a:extLst>
                </a:gridCol>
                <a:gridCol w="457358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وارحموا البعض مميّزين وخلّصوا البعض بالخوف مختطفين من النار مبغضين حتى الثوب المدنس من الجسد والقادر ان يحفظكم غير عاثرين ويوقفكم امام مجده بلا عيب في الابتهاج</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Ceux qui hésitent, prenez-les en pitié; sauvez-les en les arrachant du feu; pour les autres, prenez-les en pitié, mais avec crainte, haïssant jusqu'à la tunique souillée par leur chair. A celui qui peut vous garder de toute chute et vous faire tenir sans tache devant sa gloire dans l'allégresse,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on some have compassion, making a distinction; but others save with fear, pulling them out of the fire, hating even the garment defiled by the flesh.  Now to Him who is able to keep you from stumbling, And to present you faultless Before the presence of His glory with exceeding joy,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0355" name="Group 19"/>
          <p:cNvGraphicFramePr>
            <a:graphicFrameLocks noGrp="1"/>
          </p:cNvGraphicFramePr>
          <p:nvPr/>
        </p:nvGraphicFramePr>
        <p:xfrm>
          <a:off x="69850" y="188913"/>
          <a:ext cx="9039225" cy="5402263"/>
        </p:xfrm>
        <a:graphic>
          <a:graphicData uri="http://schemas.openxmlformats.org/drawingml/2006/table">
            <a:tbl>
              <a:tblPr rtl="1"/>
              <a:tblGrid>
                <a:gridCol w="5041900">
                  <a:extLst>
                    <a:ext uri="{9D8B030D-6E8A-4147-A177-3AD203B41FA5}">
                      <a16:colId xmlns:a16="http://schemas.microsoft.com/office/drawing/2014/main" val="20000"/>
                    </a:ext>
                  </a:extLst>
                </a:gridCol>
                <a:gridCol w="3997325">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الاله الحكيم الوحيد مخلّصنا له المجد والعظمة والقدرة والسلطان الآن والى كل الدهور.آمين</a:t>
                      </a:r>
                      <a:r>
                        <a:rPr kumimoji="0" lang="ar-EG" sz="3200" b="0" i="0" u="none" strike="noStrike" cap="none" normalizeH="0" baseline="0">
                          <a:ln>
                            <a:noFill/>
                          </a:ln>
                          <a:solidFill>
                            <a:schemeClr val="bg1"/>
                          </a:solidFill>
                          <a:effectLst/>
                          <a:latin typeface="Arial" charset="0"/>
                          <a:cs typeface="Arial" charset="0"/>
                        </a:rPr>
                        <a:t>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Dieu unique notre Sauveur par Jésus Christ notre Seigneur, gloire, grandeur, puissance et autorité, avant tous les temps, maintenant et à jamais, Amen.</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God our Savior, Who alone is wise, Be glory and majesty, Dominion and power, Both now and forever. Amen.</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3922"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4946"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14947"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14948"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14949"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7037" name="Group 45"/>
          <p:cNvGraphicFramePr>
            <a:graphicFrameLocks noGrp="1"/>
          </p:cNvGraphicFramePr>
          <p:nvPr/>
        </p:nvGraphicFramePr>
        <p:xfrm>
          <a:off x="34925" y="0"/>
          <a:ext cx="9109075" cy="616585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00"/>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00"/>
                          </a:solidFill>
                          <a:effectLst/>
                          <a:latin typeface="Arial" charset="0"/>
                          <a:cs typeface="Arial" charset="0"/>
                        </a:rPr>
                        <a:t>(</a:t>
                      </a:r>
                      <a:r>
                        <a:rPr kumimoji="0" lang="ar-SA" sz="3200" b="0" i="0" u="sng" strike="noStrike" cap="none" normalizeH="0" baseline="0">
                          <a:ln>
                            <a:noFill/>
                          </a:ln>
                          <a:solidFill>
                            <a:srgbClr val="FF9900"/>
                          </a:solidFill>
                          <a:effectLst/>
                          <a:latin typeface="Arial" charset="0"/>
                          <a:cs typeface="Arial" charset="0"/>
                        </a:rPr>
                        <a:t> 20: 7 – 16</a:t>
                      </a:r>
                      <a:r>
                        <a:rPr kumimoji="0" lang="ar-EG" sz="3200" b="0" i="0" u="sng" strike="noStrike" cap="none" normalizeH="0" baseline="0">
                          <a:ln>
                            <a:noFill/>
                          </a:ln>
                          <a:solidFill>
                            <a:srgbClr val="FF9900"/>
                          </a:solidFill>
                          <a:effectLst/>
                          <a:latin typeface="Arial" charset="0"/>
                          <a:cs typeface="Arial" charset="0"/>
                        </a:rPr>
                        <a:t>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اول الاسبوع اذ كان التلاميذ مجتمعين ليكسروا خبزا خاطبهم بولس وهو مزمع ان يمضي في الغد واطال الكلام الى نصف الليل.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a:ln>
                            <a:noFill/>
                          </a:ln>
                          <a:solidFill>
                            <a:srgbClr val="FF9900"/>
                          </a:solidFill>
                          <a:effectLst/>
                          <a:latin typeface="Arial" charset="0"/>
                          <a:cs typeface="Arial" charset="0"/>
                        </a:rPr>
                        <a:t>Actes </a:t>
                      </a:r>
                      <a:r>
                        <a:rPr kumimoji="0" lang="en-US" sz="2800" b="0" i="0" u="sng" strike="noStrike" cap="none" normalizeH="0" baseline="0">
                          <a:ln>
                            <a:noFill/>
                          </a:ln>
                          <a:solidFill>
                            <a:srgbClr val="FF9900"/>
                          </a:solidFill>
                          <a:effectLst/>
                          <a:latin typeface="Arial" charset="0"/>
                          <a:cs typeface="Arial" charset="0"/>
                        </a:rPr>
                        <a:t>20: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 premier jour de la semaine, alors que nous étions réunis pour rompre le pain, Paul, qui devait partir le lendemain, adressait la parole aux frères et il avait prolongé l'entretien jusque vers minuit.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20: 7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on the first day of the week, when the disciples came together to break bread, Paul, ready to depart the next day, spoke to them and continued his message until midnight.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17038" name="Rectangle 46"/>
          <p:cNvSpPr>
            <a:spLocks noGrp="1" noChangeArrowheads="1"/>
          </p:cNvSpPr>
          <p:nvPr>
            <p:ph type="ctrTitle"/>
          </p:nvPr>
        </p:nvSpPr>
        <p:spPr/>
        <p:txBody>
          <a:bodyPr/>
          <a:lstStyle/>
          <a:p>
            <a:r>
              <a:rPr lang="en-US" dirty="0"/>
              <a:t>3a</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29809" name="Group 17"/>
          <p:cNvGraphicFramePr>
            <a:graphicFrameLocks noGrp="1"/>
          </p:cNvGraphicFramePr>
          <p:nvPr/>
        </p:nvGraphicFramePr>
        <p:xfrm>
          <a:off x="34925" y="0"/>
          <a:ext cx="9109075" cy="6165851"/>
        </p:xfrm>
        <a:graphic>
          <a:graphicData uri="http://schemas.openxmlformats.org/drawingml/2006/table">
            <a:tbl>
              <a:tblPr rtl="1"/>
              <a:tblGrid>
                <a:gridCol w="471646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91611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وكانت مصابيح كثيرة في العليّة التي كانوا مجتمعين فيها</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وكان شاب اسمه افتيخوس جالسا في الطاقة متثقلا بنوم عميق</a:t>
                      </a:r>
                      <a:r>
                        <a:rPr kumimoji="0" lang="ar-EG" sz="3200" b="0" i="0" u="none" strike="noStrike" cap="none" normalizeH="0" baseline="0">
                          <a:ln>
                            <a:noFill/>
                          </a:ln>
                          <a:solidFill>
                            <a:schemeClr val="bg1"/>
                          </a:solidFill>
                          <a:effectLst/>
                          <a:latin typeface="Arial" charset="0"/>
                          <a:cs typeface="Arial" charset="0"/>
                        </a:rPr>
                        <a:t>.</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Les lampes ne manquaient pas dans la chambre haute où nous étions réunis. Un jeune homme, nommé Eutyque, qui s'était assis sur le rebord de la fenêtre, a été pris d'un sommeil profond,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 were many lamps in the upper room where they were gathered together. And in a window sat a certain young man named Eutychus, who was sinking into a deep sleep.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8043" name="Group 27"/>
          <p:cNvGraphicFramePr>
            <a:graphicFrameLocks noGrp="1"/>
          </p:cNvGraphicFramePr>
          <p:nvPr/>
        </p:nvGraphicFramePr>
        <p:xfrm>
          <a:off x="69850" y="115888"/>
          <a:ext cx="9039225" cy="6338888"/>
        </p:xfrm>
        <a:graphic>
          <a:graphicData uri="http://schemas.openxmlformats.org/drawingml/2006/table">
            <a:tbl>
              <a:tblPr rtl="1"/>
              <a:tblGrid>
                <a:gridCol w="4752975">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كان بولس يخاطب خطابا طويلا غلب عليه النوم فسقط من الطبقة الثالثة الى اسفل وحمل ميتا.</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tandis que Paul n'en finissait pas de parler. Sous l'emprise du sommeil, il est tombé du troisième étage et, quand on a voulu le relever, il était mort.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He was overcome by sleep; and as Paul continued speaking, he fell down from the third story and was taken up dead.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064" name="Group 24"/>
          <p:cNvGraphicFramePr>
            <a:graphicFrameLocks noGrp="1"/>
          </p:cNvGraphicFramePr>
          <p:nvPr/>
        </p:nvGraphicFramePr>
        <p:xfrm>
          <a:off x="69850" y="115888"/>
          <a:ext cx="9074150" cy="5901754"/>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فنزل بولس ووقع عليه واعتنقه قائلا لا تضطربوا لان نفسه فيه. ثم صعد وكسر خبزا واكل وتكلم كثيرا الى الفجر.وهكذا خرج</a:t>
                      </a:r>
                      <a:r>
                        <a:rPr kumimoji="0" lang="ar-EG" sz="3200" b="0" i="0" u="none" strike="noStrike" cap="none" normalizeH="0" baseline="0">
                          <a:ln>
                            <a:noFill/>
                          </a:ln>
                          <a:solidFill>
                            <a:schemeClr val="bg1"/>
                          </a:solidFill>
                          <a:effectLst/>
                          <a:latin typeface="Arial" charset="0"/>
                          <a:cs typeface="Arial" charset="0"/>
                        </a:rPr>
                        <a:t>.</a:t>
                      </a: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est alors descendu, s'est précipité vers lui et l'a pris dans ses bras: "Ne vous agitez pas! il est vivant!" Une fois remonté, Paul a rompu le pain et mangé; puis il a prolongé l'entretien jusqu'à l'aube et alors il s'en est allé.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Paul went down, fell on him, and embracing him said, "Do not trouble yourselves, for his life is in him."  Now when he had come up, had broken bread and eaten, and talked a long while, even till daybreak, he departed.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0088" name="Group 24"/>
          <p:cNvGraphicFramePr>
            <a:graphicFrameLocks noGrp="1"/>
          </p:cNvGraphicFramePr>
          <p:nvPr/>
        </p:nvGraphicFramePr>
        <p:xfrm>
          <a:off x="69850" y="44450"/>
          <a:ext cx="9074150" cy="6014403"/>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وأتوا بالفتى حيّا وتعزوا تعزية ليست بقليلة واما نحن فسبقنا الى السفينة واقلعنا الى اسوس مزمعين ان نأخذ بولس من هناك لانه كان قد رتب هكذا مزمعا ان يمشي.</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Quant au garçon, on l'a emmené vivant et ç'a été un immense réconfort. Prenant les devants, nous nous sommes alors embarqués sur un bateau à destination d'Assos, où nous devions reprendre Paul, qui devait s'y rendre par la route comme il en avait décidé.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brought the young man in alive, and they were not a little comforted.  Then we went ahead to the ship and sailed to Assos, there intending to take Paul on board; for so he had given orders, intending himself to go on foot.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1114" name="Group 26"/>
          <p:cNvGraphicFramePr>
            <a:graphicFrameLocks noGrp="1"/>
          </p:cNvGraphicFramePr>
          <p:nvPr/>
        </p:nvGraphicFramePr>
        <p:xfrm>
          <a:off x="34925" y="44450"/>
          <a:ext cx="9109075" cy="6441123"/>
        </p:xfrm>
        <a:graphic>
          <a:graphicData uri="http://schemas.openxmlformats.org/drawingml/2006/table">
            <a:tbl>
              <a:tblPr rtl="1"/>
              <a:tblGrid>
                <a:gridCol w="493236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وافانا الى اسوس اخذناه وأتينا الى ميتيليني.ثم سافرنا من هناك في البحر واقبلنا في الغد الى مقابل خيوس‏.وفي اليوم الآخر وصلنا الى ساموس واقمنا في تروجيليون ثم في اليوم التالي جئنا الى ميليتس.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Quand il nous a rejoints à Assos, nous l'avons pris à bord pour gagner Mitylène. De là nous avons fait voile le lendemain, jusqu'à la hauteur de Chio; le surlendemain, nous avons traversé sur Samos et vingt-quatre heures plus tard, après une escale à Trogyllion, nous sommes arrivés à Milet.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when he met us at Assos, we took him on board and came to Mitylene.  We sailed from there, and the next day came opposite Chios. The following day we arrived at Samos and stayed at Trogyllium. The next day we came to Miletus.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22129" name="Group 17"/>
          <p:cNvGraphicFramePr>
            <a:graphicFrameLocks noGrp="1"/>
          </p:cNvGraphicFramePr>
          <p:nvPr/>
        </p:nvGraphicFramePr>
        <p:xfrm>
          <a:off x="69850" y="115888"/>
          <a:ext cx="9074150" cy="5978526"/>
        </p:xfrm>
        <a:graphic>
          <a:graphicData uri="http://schemas.openxmlformats.org/drawingml/2006/table">
            <a:tbl>
              <a:tblPr rtl="1"/>
              <a:tblGrid>
                <a:gridCol w="4716462">
                  <a:extLst>
                    <a:ext uri="{9D8B030D-6E8A-4147-A177-3AD203B41FA5}">
                      <a16:colId xmlns:a16="http://schemas.microsoft.com/office/drawing/2014/main" val="20000"/>
                    </a:ext>
                  </a:extLst>
                </a:gridCol>
                <a:gridCol w="435768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بولس عزم ان يتجاوز افسس في البحر لئلا يعرض له ان يصرف وقتا في اسيا.لانه كان يسرع حتى اذا امكنه يكون في اورشليم في يوم الخمسين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était en effet décidé à éviter l'escale d'Éphèse, pour ne pas perdre de temps en Asie. Il n'avait qu'une hâte: être à Jérusalem, si possible, pour le jour de la Pentecôte.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Paul had decided to sail past Ephesus, so that he would not have to spend time in Asia; for he was hurrying to be at Jerusalem, if possible, on the Day of Pentecost.</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030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133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235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
        <p:nvSpPr>
          <p:cNvPr id="2532355" name="Rectangle 3"/>
          <p:cNvSpPr>
            <a:spLocks noGrp="1" noChangeArrowheads="1"/>
          </p:cNvSpPr>
          <p:nvPr>
            <p:ph type="ctrTitle"/>
          </p:nvPr>
        </p:nvSpPr>
        <p:spPr/>
        <p:txBody>
          <a:bodyPr/>
          <a:lstStyle/>
          <a:p>
            <a:endParaRPr lang="en-US" dirty="0"/>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3412" name="Group 36"/>
          <p:cNvGraphicFramePr>
            <a:graphicFrameLocks noGrp="1"/>
          </p:cNvGraphicFramePr>
          <p:nvPr/>
        </p:nvGraphicFramePr>
        <p:xfrm>
          <a:off x="69850" y="0"/>
          <a:ext cx="9074150" cy="6851206"/>
        </p:xfrm>
        <a:graphic>
          <a:graphicData uri="http://schemas.openxmlformats.org/drawingml/2006/table">
            <a:tbl>
              <a:tblPr rtl="1"/>
              <a:tblGrid>
                <a:gridCol w="4067175">
                  <a:extLst>
                    <a:ext uri="{9D8B030D-6E8A-4147-A177-3AD203B41FA5}">
                      <a16:colId xmlns:a16="http://schemas.microsoft.com/office/drawing/2014/main" val="20000"/>
                    </a:ext>
                  </a:extLst>
                </a:gridCol>
                <a:gridCol w="5006975">
                  <a:extLst>
                    <a:ext uri="{9D8B030D-6E8A-4147-A177-3AD203B41FA5}">
                      <a16:colId xmlns:a16="http://schemas.microsoft.com/office/drawing/2014/main" val="20001"/>
                    </a:ext>
                  </a:extLst>
                </a:gridCol>
              </a:tblGrid>
              <a:tr h="177323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a:t>
                      </a:r>
                      <a:r>
                        <a:rPr kumimoji="0" lang="ar-SA" sz="3600" b="0" i="0" u="sng" strike="noStrike" cap="none" normalizeH="0" baseline="0" dirty="0">
                          <a:ln>
                            <a:noFill/>
                          </a:ln>
                          <a:solidFill>
                            <a:srgbClr val="FF9933"/>
                          </a:solidFill>
                          <a:effectLst/>
                          <a:latin typeface="Arial" charset="0"/>
                          <a:cs typeface="Arial" charset="0"/>
                        </a:rPr>
                        <a:t> (</a:t>
                      </a:r>
                      <a:r>
                        <a:rPr kumimoji="0" lang="en-US" sz="3600" b="0" i="0" u="sng" strike="noStrike" cap="none" normalizeH="0" baseline="0" dirty="0">
                          <a:ln>
                            <a:noFill/>
                          </a:ln>
                          <a:solidFill>
                            <a:srgbClr val="FF9933"/>
                          </a:solidFill>
                          <a:effectLst/>
                          <a:latin typeface="Arial" charset="0"/>
                          <a:cs typeface="Times New Roman" pitchFamily="18" charset="0"/>
                        </a:rPr>
                        <a:t>89: 1,  6</a:t>
                      </a:r>
                      <a:r>
                        <a:rPr kumimoji="0" lang="ar-SA" sz="3600" b="0" i="0" u="sng" strike="noStrike" cap="none" normalizeH="0" baseline="0" dirty="0">
                          <a:ln>
                            <a:noFill/>
                          </a:ln>
                          <a:solidFill>
                            <a:srgbClr val="FF9933"/>
                          </a:solidFill>
                          <a:effectLst/>
                          <a:latin typeface="Arial" charset="0"/>
                          <a:cs typeface="Arial" charset="0"/>
                        </a:rPr>
                        <a:t>)</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بمراحم الرب اغني الى الدهر.لدور فدور اخبر عن حقك بفمي لانه من في السماء يعادل الرب.من يشبه الرب بين ابناء الله</a:t>
                      </a:r>
                      <a:r>
                        <a:rPr kumimoji="0" lang="en-US" sz="3200" b="0" i="0" u="none" strike="noStrike" cap="none" normalizeH="0" baseline="0" dirty="0">
                          <a:ln>
                            <a:noFill/>
                          </a:ln>
                          <a:solidFill>
                            <a:schemeClr val="bg1"/>
                          </a:solidFill>
                          <a:effectLst/>
                          <a:latin typeface="Arial" charset="0"/>
                          <a:cs typeface="Arial" charset="0"/>
                        </a:rPr>
                        <a:t>  </a:t>
                      </a:r>
                      <a:r>
                        <a:rPr kumimoji="0" lang="ar-SA" sz="2800" b="1" i="0" u="none" strike="noStrike" cap="none" normalizeH="0" baseline="0" dirty="0">
                          <a:ln>
                            <a:noFill/>
                          </a:ln>
                          <a:solidFill>
                            <a:schemeClr val="bg1"/>
                          </a:solidFill>
                          <a:effectLst/>
                          <a:latin typeface="Arial" charset="0"/>
                          <a:cs typeface="Arial" charset="0"/>
                        </a:rPr>
                        <a:t>هللويا.</a:t>
                      </a:r>
                      <a:r>
                        <a:rPr kumimoji="0" lang="ar-SA" sz="2800" b="0" i="0" u="none" strike="noStrike" cap="none" normalizeH="0" baseline="0" dirty="0">
                          <a:ln>
                            <a:noFill/>
                          </a:ln>
                          <a:solidFill>
                            <a:schemeClr val="bg1"/>
                          </a:solidFill>
                          <a:effectLst/>
                          <a:latin typeface="Arial" charset="0"/>
                          <a:cs typeface="Arial" charset="0"/>
                        </a:rPr>
                        <a:t> </a:t>
                      </a:r>
                      <a:endParaRPr kumimoji="0" lang="en-US"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600" b="0" i="0" u="sng" strike="noStrike" cap="none" normalizeH="0" baseline="0" dirty="0">
                          <a:ln>
                            <a:noFill/>
                          </a:ln>
                          <a:solidFill>
                            <a:srgbClr val="FF9933"/>
                          </a:solidFill>
                          <a:effectLst/>
                          <a:latin typeface="Arial" charset="0"/>
                          <a:cs typeface="Times New Roman" pitchFamily="18" charset="0"/>
                        </a:rPr>
                        <a:t>Psaume</a:t>
                      </a:r>
                      <a:r>
                        <a:rPr kumimoji="0" lang="en-US" sz="3600" b="0" i="0" u="sng" strike="noStrike" cap="none" normalizeH="0" baseline="0" dirty="0">
                          <a:ln>
                            <a:noFill/>
                          </a:ln>
                          <a:solidFill>
                            <a:srgbClr val="FF9933"/>
                          </a:solidFill>
                          <a:effectLst/>
                          <a:latin typeface="Arial" charset="0"/>
                          <a:cs typeface="Times New Roman" pitchFamily="18" charset="0"/>
                        </a:rPr>
                        <a:t> 89: 1,  6</a:t>
                      </a:r>
                      <a:r>
                        <a:rPr kumimoji="0" lang="fr-FR" sz="2800" b="0" i="0" u="none" strike="noStrike" cap="none" normalizeH="0" baseline="0" dirty="0">
                          <a:ln>
                            <a:noFill/>
                          </a:ln>
                          <a:solidFill>
                            <a:schemeClr val="bg1"/>
                          </a:solidFill>
                          <a:effectLst/>
                          <a:latin typeface="Arial" charset="0"/>
                          <a:cs typeface="Arial" charset="0"/>
                        </a:rPr>
                        <a:t> Je chanterai toujours les bontés du Seigneur. Ma bouche fera connaître ta loyauté pour les siècles. Qui donc là-haut est égal au Seigneur? Qui ressemble au Seigneur parmi les dieux?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89: 1,  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I will sing of the mercies of the LORD forever; With my mouth will I make known Your faithfulness to all generations.  For who in the heavens can be compared to the LORD? Who among the sons of the mighty can be likened to the LORD?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3413" name="Rectangle 37"/>
          <p:cNvSpPr>
            <a:spLocks noGrp="1" noChangeArrowheads="1"/>
          </p:cNvSpPr>
          <p:nvPr>
            <p:ph type="ctrTitle"/>
          </p:nvPr>
        </p:nvSpPr>
        <p:spPr/>
        <p:txBody>
          <a:bodyPr/>
          <a:lstStyle/>
          <a:p>
            <a:r>
              <a:rPr lang="en-CA" dirty="0"/>
              <a:t>3pg</a:t>
            </a:r>
            <a:endParaRPr lang="en-US" dirty="0"/>
          </a:p>
        </p:txBody>
      </p:sp>
      <p:sp>
        <p:nvSpPr>
          <p:cNvPr id="4" name="Text Box 29">
            <a:hlinkClick r:id="" action="ppaction://macro?name=LetThemExaltHimForBishop"/>
          </p:cNvPr>
          <p:cNvSpPr txBox="1">
            <a:spLocks noChangeArrowheads="1"/>
          </p:cNvSpPr>
          <p:nvPr/>
        </p:nvSpPr>
        <p:spPr bwMode="auto">
          <a:xfrm>
            <a:off x="6929454"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4434" name="Group 34"/>
          <p:cNvGraphicFramePr>
            <a:graphicFrameLocks noGrp="1"/>
          </p:cNvGraphicFramePr>
          <p:nvPr/>
        </p:nvGraphicFramePr>
        <p:xfrm>
          <a:off x="69850" y="44450"/>
          <a:ext cx="9074150" cy="6388672"/>
        </p:xfrm>
        <a:graphic>
          <a:graphicData uri="http://schemas.openxmlformats.org/drawingml/2006/table">
            <a:tbl>
              <a:tblPr rtl="1"/>
              <a:tblGrid>
                <a:gridCol w="5003800">
                  <a:extLst>
                    <a:ext uri="{9D8B030D-6E8A-4147-A177-3AD203B41FA5}">
                      <a16:colId xmlns:a16="http://schemas.microsoft.com/office/drawing/2014/main" val="20000"/>
                    </a:ext>
                  </a:extLst>
                </a:gridCol>
                <a:gridCol w="4070350">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200" b="0" i="0" u="sng" strike="noStrike" cap="none" normalizeH="0" baseline="0">
                          <a:ln>
                            <a:noFill/>
                          </a:ln>
                          <a:solidFill>
                            <a:srgbClr val="FF9900"/>
                          </a:solidFill>
                          <a:effectLst/>
                          <a:latin typeface="Arial" charset="0"/>
                          <a:cs typeface="Arial" charset="0"/>
                        </a:rPr>
                        <a:t>يوحنا ( 6 : 27 – 46 )</a:t>
                      </a:r>
                      <a:endParaRPr kumimoji="0" lang="en-US" sz="3200" b="0" i="0" u="sng" strike="noStrike" cap="none" normalizeH="0" baseline="0">
                        <a:ln>
                          <a:noFill/>
                        </a:ln>
                        <a:solidFill>
                          <a:srgbClr val="FF9900"/>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اعملوا لا للطعام البائد بل للطعام الباقي للحياة الابدية الذي يعطيكم ابن الانسان لان هذا الله الآب قد ختمه.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Jean 6 : 27 - 46</a:t>
                      </a:r>
                      <a:endParaRPr kumimoji="0" lang="fr-FR" sz="28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faut vous mettre à l'oeuvre pour obtenir non pas cette nourriture périssable, mais la nourriture qui demeure en vie éternelle, celle que le Fils de l'homme vous donnera, car c'est lui que le Père, qui est Dieu, a marqué de son sceau."</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John 6: 27 - 46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"Do not labor for the food which perishes, but for the food which endures to everlasting life, which the Son of Man will give you, because God the Father has set His seal on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34435" name="Rectangle 35"/>
          <p:cNvSpPr>
            <a:spLocks noGrp="1" noChangeArrowheads="1"/>
          </p:cNvSpPr>
          <p:nvPr>
            <p:ph type="ctrTitle"/>
          </p:nvPr>
        </p:nvSpPr>
        <p:spPr/>
        <p:txBody>
          <a:bodyPr/>
          <a:lstStyle/>
          <a:p>
            <a:r>
              <a:rPr lang="en-US" dirty="0"/>
              <a:t>3g</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5459" name="Group 35"/>
          <p:cNvGraphicFramePr>
            <a:graphicFrameLocks noGrp="1"/>
          </p:cNvGraphicFramePr>
          <p:nvPr/>
        </p:nvGraphicFramePr>
        <p:xfrm>
          <a:off x="69850" y="44450"/>
          <a:ext cx="9074150" cy="6770880"/>
        </p:xfrm>
        <a:graphic>
          <a:graphicData uri="http://schemas.openxmlformats.org/drawingml/2006/table">
            <a:tbl>
              <a:tblPr rtl="1"/>
              <a:tblGrid>
                <a:gridCol w="4572000">
                  <a:extLst>
                    <a:ext uri="{9D8B030D-6E8A-4147-A177-3AD203B41FA5}">
                      <a16:colId xmlns:a16="http://schemas.microsoft.com/office/drawing/2014/main" val="20000"/>
                    </a:ext>
                  </a:extLst>
                </a:gridCol>
                <a:gridCol w="4502150">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فقالوا له ماذا نفعل حتى نعمل اعمال الله. اجاب يسوع وقال لهم هذا هو عمل الله ان تؤمنوا بالذي هو ارسله. فقالوا له فأية آية تصنع لنرى ونؤمن بك.ماذا تعمل.</a:t>
                      </a:r>
                      <a:r>
                        <a:rPr kumimoji="0" lang="ar-EG" sz="32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Ils lui dirent alors: "Que nous faut-il faire pour travailler aux oeuvres de Dieu? Jésus leur répondit: "L'oeuvre de Dieu c'est de croire en celui qu'Il a envoyé." Ils lui répliquèrent: "Mais toi, quel signe fais-tu donc, pour que nous voyions et que nous croyions? Quelle est ton oeuvre?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they said to Him, "What shall we do, that we may work the works of God?"  Jesus answered and said to them, "This is the work of God, that you believe in Him whom He sent."  Therefore they said to Him, "What sign will You perform then, that we may see it and believe You? What work will You do?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6486" name="Group 38"/>
          <p:cNvGraphicFramePr>
            <a:graphicFrameLocks noGrp="1"/>
          </p:cNvGraphicFramePr>
          <p:nvPr/>
        </p:nvGraphicFramePr>
        <p:xfrm>
          <a:off x="34925" y="115888"/>
          <a:ext cx="9109075" cy="6561138"/>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آباؤنا اكلوا المّن في البرية كما هو مكتوب انه اعطاهم خبزا من السماء ليأكلوا فقال لهم يسوع الحق الحق اقول لكم ليس موسى اعطاكم الخبز من السماء بل ابي يعطيكم الخبز الحقيقي من السماء.</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037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 désert, nos pères ont mangé la manne, ainsi qu'il est écrit: Il leur a donné à manger un pain qui vient du ciel. Mais Jésus leur dit: "En vérité; en vérité, je vous le dis, ce n'est pas Moïse qui vous a donné le pain du ciel, mais c'est mon Père qui vous donne le véritable pain du ciel.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"Our fathers ate the manna in the desert; as it is written, 'He gave them bread from heaven to eat.'"  Then Jesus said to them, "Most assuredly, I say to you, Moses did not give you the bread from heaven, but My Father gives you the true bread from heaven.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1396" name="Group 36"/>
          <p:cNvGraphicFramePr>
            <a:graphicFrameLocks noGrp="1"/>
          </p:cNvGraphicFramePr>
          <p:nvPr/>
        </p:nvGraphicFramePr>
        <p:xfrm>
          <a:off x="34925" y="115888"/>
          <a:ext cx="9109075" cy="6585585"/>
        </p:xfrm>
        <a:graphic>
          <a:graphicData uri="http://schemas.openxmlformats.org/drawingml/2006/table">
            <a:tbl>
              <a:tblPr rtl="1"/>
              <a:tblGrid>
                <a:gridCol w="4427537">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خبز الله هو النازل من السماء الواهب حياة للعالم. فقالوا له يا سيد اعطنا في كل حين هذا الخبز. فقال لهم يسوع انا هو خبز الحياة.من يقبل اليّ فلا يجوع ومن يؤمن بي فلا يعطش ابدا.</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le pain de Dieu, c'est celui qui descend du ciel et qui donne la vie au monde. Ils lui dirent alors: "Seigneur, donne-nous toujours ce pain-là!" Jésus leur dit: "C'est moi qui suis le pain de vie; celui qui vient à moi n'aura pas faim; celui qui croit en moi n'aura jamais soif.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the bread of God is He who comes down from heaven and gives life to the world."  Then they said to Him, "Lord, give us this bread always."  And Jesus said to them, "I am the bread of life. He who comes to Me shall never hunger, and he who believes in Me shall never thirst.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2414" name="Group 30"/>
          <p:cNvGraphicFramePr>
            <a:graphicFrameLocks noGrp="1"/>
          </p:cNvGraphicFramePr>
          <p:nvPr/>
        </p:nvGraphicFramePr>
        <p:xfrm>
          <a:off x="34925" y="115888"/>
          <a:ext cx="9109075" cy="6514148"/>
        </p:xfrm>
        <a:graphic>
          <a:graphicData uri="http://schemas.openxmlformats.org/drawingml/2006/table">
            <a:tbl>
              <a:tblPr rtl="1"/>
              <a:tblGrid>
                <a:gridCol w="450056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ولكني قلت لكم انكم قد رأيتموني ولستم تؤمنون. كل ما يعطيني الآب فاليّ يقبل ومن يقبل اليّ لا اخرجه خارجا. لاني قد نزلت من السماء ليس لاعمل مشيئتي بل مشيئة الذي ارسلني.</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je vous l'ai dit: vous avez vu et pourtant vous ne croyez pas. Tous ceux que le Père me donne viendront à moi, et celui qui vient à moi, je ne le rejetterai pas, car je suis descendu du ciel pour faire, non pas ma propre volonté, mais la volonté de Celui qui m'a envoyé.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I said to you that you have seen Me and yet do not believe.  "All that the Father gives Me will come to Me, and the one who comes to Me I will by no means cast out.  "For I have come down from heaven, not to do My own will, but the will of Him who sent 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3434" name="Group 26"/>
          <p:cNvGraphicFramePr>
            <a:graphicFrameLocks noGrp="1"/>
          </p:cNvGraphicFramePr>
          <p:nvPr/>
        </p:nvGraphicFramePr>
        <p:xfrm>
          <a:off x="34925" y="115888"/>
          <a:ext cx="9109075" cy="6766560"/>
        </p:xfrm>
        <a:graphic>
          <a:graphicData uri="http://schemas.openxmlformats.org/drawingml/2006/table">
            <a:tbl>
              <a:tblPr rtl="1"/>
              <a:tblGrid>
                <a:gridCol w="457200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وهذه مشيئة الآب الذي ارسلني ان كل ما اعطاني لا أتلف منه شيئا بل اقيمه في اليوم الاخير. لان هذه هي مشيئة الذي ارسلني ان كل من يرى الابن ويؤمن به تكون له حياة ابدية وانا اقيمه في اليوم الاخير</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la volonté de Celui qui m'a envoyé, c'est que je ne perde aucun de  ceux  qu'il  m'a  donnés,  mais que je les ressuscite au dernier jour. Telle est en effet la volonté de mon Père: que quiconque voit le Fils et croit en lui ait la vie éternelle, et moi, je le ressusciterai au dernier jour."</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will of the Father who sent Me, that of all He has given Me I should lose nothing, but should raise it up at the last day.  "And this is the will of Him who sent Me, that everyone who sees the Son and believes in Him may have everlasting life; and I will raise him up at the last day."</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4461" name="Group 29"/>
          <p:cNvGraphicFramePr>
            <a:graphicFrameLocks noGrp="1"/>
          </p:cNvGraphicFramePr>
          <p:nvPr/>
        </p:nvGraphicFramePr>
        <p:xfrm>
          <a:off x="34925" y="115888"/>
          <a:ext cx="9074150" cy="644271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فكان اليهود يتذمرون عليه لانه قال انا هو الخبز الذي نزل من السماء.وقالوا أليس هذا هو يسوع ابن يوسف الذي نحن عارفون بابيه</a:t>
                      </a:r>
                      <a:r>
                        <a:rPr kumimoji="0" lang="en-CA"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وامه.فكيف يقول هذا اني نزلت من السماء</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Dès lors, les Juifs se mirent à murmurer à son sujet parce qu'il avait dit: "Je suis le pain qui descend du ciel." Et ils ajoutaient: "N'est-ce pas Jésus, le fils de Joseph? Ne connaissons-nous pas son père et sa mère? Comment peut-il déclarer maintenant: "Je suis descendu du ciel?"</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 Jews then complained about Him, because He said, "I am the bread which came down from heaven."  And they said, "Is not this Jesus, the son of Joseph, whose father and mother we know? How is it then that He says, 'I have come down from heaven'?"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5483" name="Group 27"/>
          <p:cNvGraphicFramePr>
            <a:graphicFrameLocks noGrp="1"/>
          </p:cNvGraphicFramePr>
          <p:nvPr/>
        </p:nvGraphicFramePr>
        <p:xfrm>
          <a:off x="34925" y="115888"/>
          <a:ext cx="9074150" cy="6303328"/>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فاجاب يسوع وقال لهم لا تتذمروا فيما بينكم. لا يقدر احد ان يقبل اليّ ان لم يجتذبه الآب الذي ارسلني وانا اقيمه في اليوم الاخير. انه مكتوب في الانبياء ويكون الجميع متعلمين من الله.</a:t>
                      </a:r>
                      <a:r>
                        <a:rPr kumimoji="0" lang="ar-EG" sz="3200" b="0" i="0" u="none" strike="noStrike" cap="none" normalizeH="0" baseline="0">
                          <a:ln>
                            <a:noFill/>
                          </a:ln>
                          <a:solidFill>
                            <a:schemeClr val="bg1"/>
                          </a:solidFill>
                          <a:effectLst/>
                          <a:latin typeface="Arial" charset="0"/>
                          <a:cs typeface="Arial" charset="0"/>
                        </a:rPr>
                        <a:t> </a:t>
                      </a:r>
                      <a:endParaRPr kumimoji="0" lang="en-US"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Jésus reprit la parole et leur dit: "Cessez de murmurer entre vous! Nul ne peut venir à moi si le Père qui m'a envoyé ne l'attire, et moi je le ressusciterai au dernier jour. Dans les prophètes il est écrit: Tous seront instruits par Dieu.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Jesus therefore answered and said to them, "Do not murmur among yourselves.  "No one can come to Me unless the Father who sent Me draws him; and I will raise him up at the last day.  "It is written in the prophets, 'And they shall all be taught by God.'</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7490" name="Group 18"/>
          <p:cNvGraphicFramePr>
            <a:graphicFrameLocks noGrp="1"/>
          </p:cNvGraphicFramePr>
          <p:nvPr/>
        </p:nvGraphicFramePr>
        <p:xfrm>
          <a:off x="69850" y="44450"/>
          <a:ext cx="9074150" cy="5546726"/>
        </p:xfrm>
        <a:graphic>
          <a:graphicData uri="http://schemas.openxmlformats.org/drawingml/2006/table">
            <a:tbl>
              <a:tblPr rtl="1"/>
              <a:tblGrid>
                <a:gridCol w="4643437">
                  <a:extLst>
                    <a:ext uri="{9D8B030D-6E8A-4147-A177-3AD203B41FA5}">
                      <a16:colId xmlns:a16="http://schemas.microsoft.com/office/drawing/2014/main" val="20000"/>
                    </a:ext>
                  </a:extLst>
                </a:gridCol>
                <a:gridCol w="4430713">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فكل من سمع من الآب وتعلّم يقبل اليّ. ليس ان احدا رأى الآب الا الذي من الله.هذا قد رأى الآب.</a:t>
                      </a:r>
                      <a:r>
                        <a:rPr kumimoji="0" lang="ar-EG" sz="3200" b="0" i="0" u="none" strike="noStrike" cap="none" normalizeH="0" baseline="0">
                          <a:ln>
                            <a:noFill/>
                          </a:ln>
                          <a:solidFill>
                            <a:schemeClr val="bg1"/>
                          </a:solidFill>
                          <a:effectLst/>
                          <a:latin typeface="Arial" charset="0"/>
                          <a:cs typeface="Arial" charset="0"/>
                        </a:rPr>
                        <a:t>    </a:t>
                      </a:r>
                      <a:r>
                        <a:rPr kumimoji="0" lang="ar-SA" sz="2800" b="0" i="0" u="none" strike="noStrike" cap="none" normalizeH="0" baseline="0">
                          <a:ln>
                            <a:noFill/>
                          </a:ln>
                          <a:solidFill>
                            <a:srgbClr val="FF9900"/>
                          </a:solidFill>
                          <a:effectLst/>
                          <a:latin typeface="Arial" charset="0"/>
                          <a:cs typeface="Arial" charset="0"/>
                        </a:rPr>
                        <a:t>( والمجد للـه دائماً ).</a:t>
                      </a:r>
                      <a:endParaRPr kumimoji="0" lang="en-US" sz="2800" b="0"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Quiconque a entendu ce qui vient du Père et reçoit son enseignement vient à moi. C'est que nul n'a vu le Père, si ce n'est celui qui vient de Dieu. Lui, il a vu le Père.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 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everyone who has heard and learned from the Father comes to Me.  "Not that anyone has seen the Father, except He who is from God; He has seen the Father.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r>
                        <a:rPr kumimoji="0" lang="en-US" sz="2000" b="1" i="0" u="none" strike="noStrike" cap="none" normalizeH="0" baseline="0">
                          <a:ln>
                            <a:noFill/>
                          </a:ln>
                          <a:solidFill>
                            <a:srgbClr val="FF9900"/>
                          </a:solidFill>
                          <a:effectLst/>
                          <a:latin typeface="Arial" charset="0"/>
                          <a:cs typeface="Arial" charset="0"/>
                        </a:rPr>
                        <a:t> </a:t>
                      </a:r>
                      <a:r>
                        <a:rPr kumimoji="0" lang="en-US" sz="2800" b="0" i="0" u="none" strike="noStrike" cap="none" normalizeH="0" baseline="0">
                          <a:ln>
                            <a:noFill/>
                          </a:ln>
                          <a:solidFill>
                            <a:schemeClr val="bg1"/>
                          </a:solidFill>
                          <a:effectLst/>
                          <a:latin typeface="Arial" charset="0"/>
                          <a:cs typeface="Arial" charset="0"/>
                        </a:rPr>
                        <a:t>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850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541" name="Group 21"/>
          <p:cNvGraphicFramePr>
            <a:graphicFrameLocks noGrp="1"/>
          </p:cNvGraphicFramePr>
          <p:nvPr/>
        </p:nvGraphicFramePr>
        <p:xfrm>
          <a:off x="539750" y="188913"/>
          <a:ext cx="8137525" cy="630936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9511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Fourth Sunday of The Month of Amsheer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الرابع</a:t>
                      </a:r>
                      <a:r>
                        <a:rPr kumimoji="0" lang="ar-KW" sz="4000" b="1" i="0" u="none" strike="noStrike" cap="none" normalizeH="0" baseline="0">
                          <a:ln>
                            <a:noFill/>
                          </a:ln>
                          <a:solidFill>
                            <a:srgbClr val="FF9900"/>
                          </a:solidFill>
                          <a:effectLst/>
                          <a:latin typeface="Arial" charset="0"/>
                          <a:cs typeface="Arial" charset="0"/>
                        </a:rPr>
                        <a:t> 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 </a:t>
                      </a:r>
                      <a:r>
                        <a:rPr kumimoji="0" lang="ar-EG" sz="4000" b="1" i="0" u="none" strike="noStrike" cap="none" normalizeH="0" baseline="0">
                          <a:ln>
                            <a:noFill/>
                          </a:ln>
                          <a:solidFill>
                            <a:srgbClr val="FF9900"/>
                          </a:solidFill>
                          <a:effectLst/>
                          <a:latin typeface="Arial" charset="0"/>
                          <a:cs typeface="Arial" charset="0"/>
                        </a:rPr>
                        <a:t>أمشير</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Quatrième dimanche de moi</a:t>
                      </a:r>
                      <a:r>
                        <a:rPr kumimoji="0" lang="en-US" sz="4000" b="0" i="0" u="none" strike="noStrike" cap="none" normalizeH="0" baseline="0">
                          <a:ln>
                            <a:noFill/>
                          </a:ln>
                          <a:solidFill>
                            <a:srgbClr val="FF9900"/>
                          </a:solidFill>
                          <a:effectLst/>
                          <a:latin typeface="Arial" charset="0"/>
                          <a:cs typeface="Arial" charset="0"/>
                        </a:rPr>
                        <a:t>s</a:t>
                      </a:r>
                      <a:r>
                        <a:rPr kumimoji="0" lang="fr-CA" sz="4000" b="0" i="0" u="none" strike="noStrike" cap="none" normalizeH="0" baseline="0">
                          <a:ln>
                            <a:noFill/>
                          </a:ln>
                          <a:solidFill>
                            <a:srgbClr val="FF9900"/>
                          </a:solidFill>
                          <a:effectLst/>
                          <a:latin typeface="Arial" charset="0"/>
                          <a:cs typeface="Arial" charset="0"/>
                        </a:rPr>
                        <a:t> de </a:t>
                      </a:r>
                      <a:r>
                        <a:rPr kumimoji="0" lang="en-US" sz="4000" b="0" i="0" u="none" strike="noStrike" cap="none" normalizeH="0" baseline="0">
                          <a:ln>
                            <a:noFill/>
                          </a:ln>
                          <a:solidFill>
                            <a:srgbClr val="FF9900"/>
                          </a:solidFill>
                          <a:effectLst/>
                          <a:latin typeface="Arial" charset="0"/>
                          <a:cs typeface="Arial" charset="0"/>
                        </a:rPr>
                        <a:t>Amsheer</a:t>
                      </a:r>
                      <a:endParaRPr kumimoji="0" lang="fr-CA"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054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عشية</a:t>
            </a:r>
          </a:p>
          <a:p>
            <a:pPr algn="ctr"/>
            <a:r>
              <a:rPr lang="fr-CA" sz="4400" u="sng">
                <a:solidFill>
                  <a:srgbClr val="FF9933"/>
                </a:solidFill>
              </a:rPr>
              <a:t>Psaume et Évangile du soir</a:t>
            </a:r>
          </a:p>
        </p:txBody>
      </p:sp>
      <p:pic>
        <p:nvPicPr>
          <p:cNvPr id="2540547"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1595" name="Group 27"/>
          <p:cNvGraphicFramePr>
            <a:graphicFrameLocks noGrp="1"/>
          </p:cNvGraphicFramePr>
          <p:nvPr/>
        </p:nvGraphicFramePr>
        <p:xfrm>
          <a:off x="107950" y="115888"/>
          <a:ext cx="8928100" cy="6049963"/>
        </p:xfrm>
        <a:graphic>
          <a:graphicData uri="http://schemas.openxmlformats.org/drawingml/2006/table">
            <a:tbl>
              <a:tblPr rtl="1"/>
              <a:tblGrid>
                <a:gridCol w="475138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Arial" charset="0"/>
                        </a:rPr>
                        <a:t>92 : 4 – 5 </a:t>
                      </a:r>
                      <a:endParaRPr kumimoji="0" lang="ar-EG"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لانك فرحتني يا رب بصنائعك.باعمال يديك ابتهج.</a:t>
                      </a:r>
                      <a:r>
                        <a:rPr kumimoji="0" lang="en-US"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ما اعظم اعمالك يا رب واعمق جدا افكارك.</a:t>
                      </a:r>
                      <a:r>
                        <a:rPr kumimoji="0" lang="ar-EG"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9728" marR="109728"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Psalms 92 : 4 – 5 </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4 Car ton action me réjouit, Seigneur. Et devant les </a:t>
                      </a:r>
                      <a:r>
                        <a:rPr kumimoji="0" lang="fr-FR" sz="2800" b="0" i="0" u="none" strike="noStrike" cap="none" normalizeH="0" baseline="0" dirty="0" err="1">
                          <a:ln>
                            <a:noFill/>
                          </a:ln>
                          <a:solidFill>
                            <a:schemeClr val="bg1"/>
                          </a:solidFill>
                          <a:effectLst/>
                          <a:latin typeface="Arial" charset="0"/>
                          <a:cs typeface="Arial" charset="0"/>
                        </a:rPr>
                        <a:t>oeuvres</a:t>
                      </a:r>
                      <a:r>
                        <a:rPr kumimoji="0" lang="fr-FR" sz="2800" b="0" i="0" u="none" strike="noStrike" cap="none" normalizeH="0" baseline="0" dirty="0">
                          <a:ln>
                            <a:noFill/>
                          </a:ln>
                          <a:solidFill>
                            <a:schemeClr val="bg1"/>
                          </a:solidFill>
                          <a:effectLst/>
                          <a:latin typeface="Arial" charset="0"/>
                          <a:cs typeface="Arial" charset="0"/>
                        </a:rPr>
                        <a:t> de tes mains, 	je crie de joie.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5 Que tes œuvres sont grandes, Seigneur, et insondables tes desseins,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fr-CA" sz="28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Psalms 92 : 4 – 5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For thou, LORD, hast made me glad through thy work: I will triumph in the works of thy hands.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O LORD, how great are thy works! and thy thoughts are very deep.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1596" name="Rectangle 28"/>
          <p:cNvSpPr>
            <a:spLocks noGrp="1" noChangeArrowheads="1"/>
          </p:cNvSpPr>
          <p:nvPr>
            <p:ph type="ctrTitle"/>
          </p:nvPr>
        </p:nvSpPr>
        <p:spPr/>
        <p:txBody>
          <a:bodyPr/>
          <a:lstStyle/>
          <a:p>
            <a:r>
              <a:rPr lang="en-US" dirty="0"/>
              <a:t>4pv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2635" name="Group 43"/>
          <p:cNvGraphicFramePr>
            <a:graphicFrameLocks noGrp="1"/>
          </p:cNvGraphicFramePr>
          <p:nvPr/>
        </p:nvGraphicFramePr>
        <p:xfrm>
          <a:off x="34925" y="44450"/>
          <a:ext cx="9074150" cy="6729984"/>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90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( 17 : 1 – 10 )</a:t>
                      </a:r>
                      <a:endParaRPr kumimoji="0" lang="en-CA"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وقال لتلاميذه لا يمكن الا ان تأتي العثرات.ولكن ويل للذي تأتي بواسطته.خير له لو طوق عنقه بحجر رحى وطرح في البحر من ان يعثر احد هؤلاء الصغار.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70413">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Luc 17 : 1 - 10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Jésus dit à ses disciples: "Il est inévitable qu'il y ait des causes de chute. Mais malheureux celui par qui la chute arrive.2 Mieux vaut pour lui qu'on lui attache au cou une meule de moulin et qu'on le jette à la mer et qu'il ne fasse pas tomber un seul de ces petits.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Luke 17 : 1 - 10</a:t>
                      </a:r>
                    </a:p>
                    <a:p>
                      <a:pPr marL="0" marR="0" lvl="0" indent="0" algn="l" defTabSz="914400" rtl="0" eaLnBrk="1" fontAlgn="base" latinLnBrk="0" hangingPunct="1">
                        <a:lnSpc>
                          <a:spcPct val="9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1Then said he unto the disciples, It is impossible but that offences will come: but woe unto him, through whom they come! 2  It were better for him that a millstone were hanged about his neck, and he cast into the sea, than that he should offend one of these little ones.</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2636" name="Rectangle 44"/>
          <p:cNvSpPr>
            <a:spLocks noGrp="1" noChangeArrowheads="1"/>
          </p:cNvSpPr>
          <p:nvPr>
            <p:ph type="ctrTitle"/>
          </p:nvPr>
        </p:nvSpPr>
        <p:spPr/>
        <p:txBody>
          <a:bodyPr/>
          <a:lstStyle/>
          <a:p>
            <a:r>
              <a:rPr lang="en-US" dirty="0"/>
              <a:t>4v</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3647" name="Group 31"/>
          <p:cNvGraphicFramePr>
            <a:graphicFrameLocks noGrp="1"/>
          </p:cNvGraphicFramePr>
          <p:nvPr/>
        </p:nvGraphicFramePr>
        <p:xfrm>
          <a:off x="34925" y="0"/>
          <a:ext cx="9074150" cy="620331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4467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احترزوا لانفسكم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وان اخطأ اليك اخوك فوبخه.وان تاب فاغفر له. وان اخطأ اليك سبع مرات في اليوم ورجع اليك سبع مرات في اليوم قائلا انا تائب فاغفر له.</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Tenez-vous sur vos gardes. Si ton frère vient à t'offenser, reprends-le; et s'il se repent, pardonne-lui. </a:t>
                      </a:r>
                      <a:r>
                        <a:rPr kumimoji="0" lang="ar-EG" sz="2800" b="0" i="0" u="none" strike="noStrike" cap="none" normalizeH="0" baseline="0">
                          <a:ln>
                            <a:noFill/>
                          </a:ln>
                          <a:solidFill>
                            <a:schemeClr val="bg1"/>
                          </a:solidFill>
                          <a:effectLst/>
                          <a:latin typeface="Arial" charset="0"/>
                          <a:cs typeface="Arial" charset="0"/>
                        </a:rPr>
                        <a:t>4</a:t>
                      </a:r>
                      <a:r>
                        <a:rPr kumimoji="0" lang="fr-FR" sz="2800" b="0" i="0" u="none" strike="noStrike" cap="none" normalizeH="0" baseline="0">
                          <a:ln>
                            <a:noFill/>
                          </a:ln>
                          <a:solidFill>
                            <a:schemeClr val="bg1"/>
                          </a:solidFill>
                          <a:effectLst/>
                          <a:latin typeface="Arial" charset="0"/>
                          <a:cs typeface="Arial" charset="0"/>
                        </a:rPr>
                        <a:t>Et si sept fois le jour il t'offense et que sept fois il revienne à toi en disant: "Je me repens", tu lui pardonneras."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Take heed to yourselves: If thy brother trespass against thee, rebuke him; and if he repent, forgive him. 4  And if he trespass against thee seven times in a day, and seven times in a day turn again to thee, saying, I repent; thou shalt forgive him.</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4668" name="Group 28"/>
          <p:cNvGraphicFramePr>
            <a:graphicFrameLocks noGrp="1"/>
          </p:cNvGraphicFramePr>
          <p:nvPr/>
        </p:nvGraphicFramePr>
        <p:xfrm>
          <a:off x="34925" y="44450"/>
          <a:ext cx="9074150" cy="6014976"/>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الرسل للرب زد ايماننا. فقال الرب لو كان لكم ايمان مثل حبة خردل لكنتم تقولون لهذه الجميزة انقلعي وانغرسي في البحر فتطيعكم</a:t>
                      </a:r>
                      <a:endParaRPr kumimoji="0" lang="en-US"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Les apôtres dirent au Seigneur: "Augmente en nous la foi. 6 Le Seigneur dit: "Si vraiment vous avez de la foi gros comme une graine de moutarde, vous diriez à ce sycomore: "Déracine-toi et va te planter dans la mer", et il vous obéirait.</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the apostles said unto the Lord, Increase our faith. 6  And the Lord said, If ye had faith as a grain of mustard seed, ye might say unto this sycamine tree, Be thou plucked up by the root, and be thou planted in the sea; and it should obey you.</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5698" name="Group 34"/>
          <p:cNvGraphicFramePr>
            <a:graphicFrameLocks noGrp="1"/>
          </p:cNvGraphicFramePr>
          <p:nvPr/>
        </p:nvGraphicFramePr>
        <p:xfrm>
          <a:off x="34925" y="0"/>
          <a:ext cx="9074150" cy="6920930"/>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57338">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منكم له عبد يحرث او يرعى يقول له اذا دخل من الحقل تقدم سريعا واتكئ.بل ألا يقول له اعدد ما اتعشى به وتمنطق واخدمني حتى آكل واشرب وبعد ذلك تأكل وتشرب انت. </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Lequel d'entre vous, s'il a un serviteur qui laboure ou qui garde les bêtes, lui dira à son retour des champs: "Va vite te mettre à table"? 8 Est-ce qu'il ne lui dira pas plutôt: "Prépare-moi de quoi dîner, mets-toi en tenue pour me servir, le temps que je mange et boive; et après tu mangeras et boiras à ton tour"?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But which of you, having a servant plowing or feeding cattle, will say unto him by and by, when he is come from the field, Go and sit down to meat? 8  And will not rather say unto him, Make ready wherewith I may sup, and gird thyself, and serve me, till I have eaten and drunken; and afterward thou shalt eat and drink?</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7747" name="Group 35"/>
          <p:cNvGraphicFramePr>
            <a:graphicFrameLocks noGrp="1"/>
          </p:cNvGraphicFramePr>
          <p:nvPr/>
        </p:nvGraphicFramePr>
        <p:xfrm>
          <a:off x="34925" y="115888"/>
          <a:ext cx="9074150" cy="6783072"/>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فهل لذلك العبد فضل لانه فعل ما امر به لا اظن</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كذلك انتم ايضا متى فعلتم كل ما أمرتم به فقولوا اننا عبيد بطالون.لاننا انما عملنا ما كان يجب علينا</a:t>
                      </a:r>
                      <a:r>
                        <a:rPr kumimoji="0" lang="ar-EG"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A-t-il de la reconnaissance envers ce serviteur parce qu'il a fait ce qui lui était ordonné?10 De même, vous aussi, quand vous avez fait tout ce qui vous était ordonné, dites: "Nous sommes des serviteurs quelconques. Nous avons fait seulement ce que nous devions faire.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Doth he thank that servant because he did the things that were commanded him? I trow not.10 So likewise ye, when ye shall have done all those things which are commanded you, say, We are unprofitable servants: we have done that which was our duty to do.</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8738"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2548739"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49800" name="Group 40"/>
          <p:cNvGraphicFramePr>
            <a:graphicFrameLocks noGrp="1"/>
          </p:cNvGraphicFramePr>
          <p:nvPr/>
        </p:nvGraphicFramePr>
        <p:xfrm>
          <a:off x="34925" y="44450"/>
          <a:ext cx="9145588" cy="6364224"/>
        </p:xfrm>
        <a:graphic>
          <a:graphicData uri="http://schemas.openxmlformats.org/drawingml/2006/table">
            <a:tbl>
              <a:tblPr rtl="1"/>
              <a:tblGrid>
                <a:gridCol w="4103688">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 </a:t>
                      </a:r>
                      <a:r>
                        <a:rPr kumimoji="0" lang="en-US" sz="3600" b="0" i="0" u="sng" strike="noStrike" cap="none" normalizeH="0" baseline="0">
                          <a:ln>
                            <a:noFill/>
                          </a:ln>
                          <a:solidFill>
                            <a:srgbClr val="FF9933"/>
                          </a:solidFill>
                          <a:effectLst/>
                          <a:latin typeface="Arial" charset="0"/>
                          <a:cs typeface="Arial" charset="0"/>
                        </a:rPr>
                        <a:t>89: 11, 1</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لك السموات</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لك ايضا الارض .المسكونة وملؤها انت اسّستهما‏ بمراحم الرب اغني الى الدهر.لدور فدور اخبر عن حقك بفمي</a:t>
                      </a:r>
                      <a:r>
                        <a:rPr kumimoji="0" lang="ar-EG" sz="3200" b="0" i="0" u="none" strike="noStrike" cap="none" normalizeH="0" baseline="0">
                          <a:ln>
                            <a:noFill/>
                          </a:ln>
                          <a:solidFill>
                            <a:schemeClr val="bg1"/>
                          </a:solidFill>
                          <a:effectLst/>
                          <a:latin typeface="Arial" charset="0"/>
                          <a:cs typeface="Arial" charset="0"/>
                        </a:rPr>
                        <a:t>  </a:t>
                      </a:r>
                      <a:r>
                        <a:rPr kumimoji="0" lang="ar-SA" sz="3600" b="1" i="0" u="none" strike="noStrike" cap="none" normalizeH="0" baseline="0">
                          <a:ln>
                            <a:noFill/>
                          </a:ln>
                          <a:solidFill>
                            <a:schemeClr val="bg1"/>
                          </a:solidFill>
                          <a:effectLst/>
                          <a:latin typeface="Arial" charset="0"/>
                          <a:cs typeface="Arial" charset="0"/>
                        </a:rPr>
                        <a:t>هللويا.</a:t>
                      </a:r>
                      <a:r>
                        <a:rPr kumimoji="0" lang="ar-SA" sz="3600" b="0" i="0" u="none" strike="noStrike" cap="none" normalizeH="0" baseline="0">
                          <a:ln>
                            <a:noFill/>
                          </a:ln>
                          <a:solidFill>
                            <a:schemeClr val="bg1"/>
                          </a:solidFill>
                          <a:effectLst/>
                          <a:latin typeface="Arial" charset="0"/>
                          <a:cs typeface="Arial" charset="0"/>
                        </a:rPr>
                        <a:t> </a:t>
                      </a:r>
                      <a:endParaRPr kumimoji="0" lang="ar-EG" sz="36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89: 11,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toi les cieux, à toi la terre;	Le monde et ses richesses, c'est toi qui les fondas. Je chanterai toujours les bontés du Seigneur. Ma bouche fera connaître ta loyauté pour les siècles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a:ln>
                            <a:noFill/>
                          </a:ln>
                          <a:solidFill>
                            <a:schemeClr val="bg1"/>
                          </a:solidFill>
                          <a:effectLst/>
                          <a:latin typeface="Arial" charset="0"/>
                          <a:cs typeface="Arial" charset="0"/>
                        </a:rPr>
                        <a:t>Alléluia</a:t>
                      </a:r>
                      <a:r>
                        <a:rPr kumimoji="0" lang="en-US" sz="2400" b="0" i="0" u="none" strike="noStrike" cap="none" normalizeH="0" baseline="0">
                          <a:ln>
                            <a:noFill/>
                          </a:ln>
                          <a:solidFill>
                            <a:schemeClr val="bg1"/>
                          </a:solidFill>
                          <a:effectLst/>
                          <a:latin typeface="Arial" charset="0"/>
                          <a:cs typeface="Arial" charset="0"/>
                        </a:rPr>
                        <a:t>.</a:t>
                      </a:r>
                      <a:endParaRPr kumimoji="0" lang="fr-CA" sz="24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89: 11, 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The heavens are Yours, the earth also is Yours; The world and all its fullness, You have founded them.   will sing of the mercies of the LORD forever; With my mouth will I make known Your faithfulness to all generations.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49801" name="Rectangle 41"/>
          <p:cNvSpPr>
            <a:spLocks noGrp="1" noChangeArrowheads="1"/>
          </p:cNvSpPr>
          <p:nvPr>
            <p:ph type="ctrTitle"/>
          </p:nvPr>
        </p:nvSpPr>
        <p:spPr/>
        <p:txBody>
          <a:bodyPr/>
          <a:lstStyle/>
          <a:p>
            <a:r>
              <a:rPr lang="en-US" dirty="0"/>
              <a:t>4pm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821" name="Group 37"/>
          <p:cNvGraphicFramePr>
            <a:graphicFrameLocks noGrp="1"/>
          </p:cNvGraphicFramePr>
          <p:nvPr/>
        </p:nvGraphicFramePr>
        <p:xfrm>
          <a:off x="34925" y="44450"/>
          <a:ext cx="9074150" cy="6022912"/>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لوقا ( </a:t>
                      </a:r>
                      <a:r>
                        <a:rPr kumimoji="0" lang="en-US" sz="3600" b="0" i="0" u="sng" strike="noStrike" cap="none" normalizeH="0" baseline="0">
                          <a:ln>
                            <a:noFill/>
                          </a:ln>
                          <a:solidFill>
                            <a:srgbClr val="FF9933"/>
                          </a:solidFill>
                          <a:effectLst/>
                          <a:latin typeface="Arial" charset="0"/>
                          <a:cs typeface="Arial" charset="0"/>
                        </a:rPr>
                        <a:t>17 : 11 - 19</a:t>
                      </a:r>
                      <a:r>
                        <a:rPr kumimoji="0" lang="ar-EG" sz="3600" b="0" i="0" u="sng" strike="noStrike" cap="none" normalizeH="0" baseline="0">
                          <a:ln>
                            <a:noFill/>
                          </a:ln>
                          <a:solidFill>
                            <a:srgbClr val="FF9933"/>
                          </a:solidFill>
                          <a:effectLst/>
                          <a:latin typeface="Arial" charset="0"/>
                          <a:cs typeface="Arial" charset="0"/>
                        </a:rPr>
                        <a:t>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 ذهابه الى اورشليم اجتاز في وسط السامرة والجليل. وفيما هو داخل الى قرية استقبله عشرة رجال برص فوقفوا من بعيد.</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39766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Luc 17 : 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comme Jésus faisait route vers Jérusalem, il passa à travers la Samarie et la Galilée. A son entrée dans un village, dix lépreux vinrent à sa rencontre. Ils s'arrêtèrent à distance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17 : 11 - 19</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it happened as He went to Jerusalem that He passed through the midst of Samaria and Galilee.  Then as He entered a certain village, there met Him ten men who were lepers, who stood afar off.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0822" name="Rectangle 38"/>
          <p:cNvSpPr>
            <a:spLocks noGrp="1" noChangeArrowheads="1"/>
          </p:cNvSpPr>
          <p:nvPr>
            <p:ph type="ctrTitle"/>
          </p:nvPr>
        </p:nvSpPr>
        <p:spPr/>
        <p:txBody>
          <a:bodyPr/>
          <a:lstStyle/>
          <a:p>
            <a:r>
              <a:rPr lang="en-US" dirty="0"/>
              <a:t>4m</a:t>
            </a: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1833" name="Group 25"/>
          <p:cNvGraphicFramePr>
            <a:graphicFrameLocks noGrp="1"/>
          </p:cNvGraphicFramePr>
          <p:nvPr/>
        </p:nvGraphicFramePr>
        <p:xfrm>
          <a:off x="34925" y="44450"/>
          <a:ext cx="9074150" cy="669766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9446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ورفعوا صوتا قائلين يا يسوع يا معلّم ارحمنا. فنظر وقال لهم اذهبوا وأروا انفسكم للكهنة.وفيما هم منطلقون طهروا.</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2800" b="0" i="0" u="sng"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752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élevèrent la voix pour lui dire: "Jésus, maître, aie pitié de nous. Les voyant, Jésus leur dit: "Allez vous montrer aux prêtres." Or, pendant qu'ils y allaient, ils furent purifiés.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they lifted up their voices and said, "Jesus, Master, have mercy on us!"  So when He saw them, He said to them, "Go, show yourselves to the priests." And so it was that as they went, they were cleansed.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2854" name="Group 22"/>
          <p:cNvGraphicFramePr>
            <a:graphicFrameLocks noGrp="1"/>
          </p:cNvGraphicFramePr>
          <p:nvPr/>
        </p:nvGraphicFramePr>
        <p:xfrm>
          <a:off x="107950" y="44450"/>
          <a:ext cx="9072563" cy="6158865"/>
        </p:xfrm>
        <a:graphic>
          <a:graphicData uri="http://schemas.openxmlformats.org/drawingml/2006/table">
            <a:tbl>
              <a:tblPr rtl="1"/>
              <a:tblGrid>
                <a:gridCol w="4464050">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فواحد منهم لما رأى انه شفي رجع يمجد الله بصوت عظيم. وخرّ على وجهه عند رجليه شاكرا له.وكان سامريا. فاجاب يسوع وقال أليس العشرة قد طهروا.</a:t>
                      </a:r>
                      <a:r>
                        <a:rPr kumimoji="0" lang="en-CA" sz="3200" b="0" i="0" u="none" strike="noStrike" cap="none" normalizeH="0" baseline="0">
                          <a:ln>
                            <a:noFill/>
                          </a:ln>
                          <a:solidFill>
                            <a:schemeClr val="bg1"/>
                          </a:solidFill>
                          <a:effectLst/>
                          <a:latin typeface="Arial" charset="0"/>
                          <a:cs typeface="Arial" charset="0"/>
                        </a:rPr>
                        <a:t>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L'un d'entre eux, voyant qu'il était guéri, revint en rendant gloire à Dieu à pleine voix. Il se jeta le visage contre terre aux pieds de Jésus en lui rendant grâce; or, c'était un Samaritain. Alors Jésus dit: "Est-ce que tous les dix n'ont pas été purifiés?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one of them, when he saw that he was healed, returned, and with a loud voice glorified God, and fell down on his face at His feet, giving Him thanks. And he was a Samaritan.  So Jesus answered and said, "Were there not ten cleansed?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4910" name="Group 30"/>
          <p:cNvGraphicFramePr>
            <a:graphicFrameLocks noGrp="1"/>
          </p:cNvGraphicFramePr>
          <p:nvPr/>
        </p:nvGraphicFramePr>
        <p:xfrm>
          <a:off x="107950" y="115888"/>
          <a:ext cx="9001125" cy="6038660"/>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فاين التسعة.ألم يوجد من يرجع ليعطي مجدا للّه غير هذا الغريب الجنس.ثم قال له قم وامض</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ايمانك خلصك</a:t>
                      </a:r>
                      <a:r>
                        <a:rPr kumimoji="0" lang="en-CA" sz="3200" b="0" i="0" u="none" strike="noStrike" cap="none" normalizeH="0" baseline="0">
                          <a:ln>
                            <a:noFill/>
                          </a:ln>
                          <a:solidFill>
                            <a:schemeClr val="bg1"/>
                          </a:solidFill>
                          <a:effectLst/>
                          <a:latin typeface="Arial" charset="0"/>
                          <a:cs typeface="Arial" charset="0"/>
                        </a:rPr>
                        <a:t> </a:t>
                      </a:r>
                      <a:r>
                        <a:rPr kumimoji="0" lang="ar-EG"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les neuf autres, où sont-ils? Il ne s'est trouvé parmi eux personne pour revenir rendre gloire à Dieu: il n'y a que cet étranger!" Et il lui dit: "Relève-toi, va. Ta foi t'a sauvé.</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where are the nine?  "Were there not any found who returned to give glory to God except this foreigner?"  And He said to him, "Arise, go your way. Your faith has made you well."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559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25559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25559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25559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8003" name="Group 51"/>
          <p:cNvGraphicFramePr>
            <a:graphicFrameLocks noGrp="1"/>
          </p:cNvGraphicFramePr>
          <p:nvPr/>
        </p:nvGraphicFramePr>
        <p:xfrm>
          <a:off x="34925" y="115888"/>
          <a:ext cx="9001125" cy="6644640"/>
        </p:xfrm>
        <a:graphic>
          <a:graphicData uri="http://schemas.openxmlformats.org/drawingml/2006/table">
            <a:tbl>
              <a:tblPr rtl="1"/>
              <a:tblGrid>
                <a:gridCol w="4464050">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21605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بولس الرسول إلى أهل </a:t>
                      </a:r>
                      <a:r>
                        <a:rPr kumimoji="0" lang="ar-EG" sz="3600" b="0" i="0" u="sng" strike="noStrike" cap="none" normalizeH="0" baseline="0">
                          <a:ln>
                            <a:noFill/>
                          </a:ln>
                          <a:solidFill>
                            <a:srgbClr val="FF9933"/>
                          </a:solidFill>
                          <a:effectLst/>
                          <a:latin typeface="Arial" charset="0"/>
                          <a:cs typeface="Arial" charset="0"/>
                        </a:rPr>
                        <a:t>كورونثوس الاولى ( 1 : 1 16 )</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بولس المدعو رسولا ليسوع المسيح بمشيئة الله وسوستانيس الاخ  الى كنيسة الله التي في كورنثوس المقدسين في المسيح يسوع المدعوين قديسين</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1 Corinthiens 1 : 1-16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Paul, appelé à être apôtre du Christ  Jésus par la volonté de Dieu, et Sosthène le frère, à l'Église de Dieu qui est à Corinthe, à ceux qui ont été sanctifiés dans le Christ Jésus, appelés à être saints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1 Corinthians 1: 1 – 16</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Paul, called to be an apostle of Jesus Christ through the will of God, and Sosthenes our brother, To the church of God which is at Corinth, to those who are sanctified in Christ Jesus, called to be saints,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58004" name="Rectangle 52"/>
          <p:cNvSpPr>
            <a:spLocks noGrp="1" noChangeArrowheads="1"/>
          </p:cNvSpPr>
          <p:nvPr>
            <p:ph type="ctrTitle"/>
          </p:nvPr>
        </p:nvSpPr>
        <p:spPr/>
        <p:txBody>
          <a:bodyPr/>
          <a:lstStyle/>
          <a:p>
            <a:r>
              <a:rPr lang="en-US" dirty="0"/>
              <a:t>4p</a:t>
            </a: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9018" name="Group 42"/>
          <p:cNvGraphicFramePr>
            <a:graphicFrameLocks noGrp="1"/>
          </p:cNvGraphicFramePr>
          <p:nvPr/>
        </p:nvGraphicFramePr>
        <p:xfrm>
          <a:off x="34925" y="44450"/>
          <a:ext cx="9145588" cy="676656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مع جميع الذين يدعون باسم ربنا يسوع المسيح</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في كل مكان لهم ولنا.  نعمة لكم وسلام من الله ابينا والرب يسوع المسيح اشكر الهي في كل حين من جهتكم على نعمة الله المعطاة لكم في يسوع المسيح</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avec tous ceux qui invoquent en tout lieu le nom de notre Seigneur Jésus Christ, leur Seigneur et le nôtre; à vous grâce et paix de la part de Dieu notre Père et du Seigneur Jésus Christ. Je rends grâce à Dieu sans cesse à votre sujet, pour la grâce de Dieu qui vous a été donnée dans le Christ Jésus.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with all who in every place call on the name of Jesus Christ our Lord, both theirs and ours: Grace to you and peace from God our Father and the Lord Jesus Christ. I thank my God always concerning you for the grace of God which was given to you by Christ Jesus, </a:t>
                      </a: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0029" name="Group 29"/>
          <p:cNvGraphicFramePr>
            <a:graphicFrameLocks noGrp="1"/>
          </p:cNvGraphicFramePr>
          <p:nvPr/>
        </p:nvGraphicFramePr>
        <p:xfrm>
          <a:off x="34925" y="44450"/>
          <a:ext cx="9145588" cy="6443283"/>
        </p:xfrm>
        <a:graphic>
          <a:graphicData uri="http://schemas.openxmlformats.org/drawingml/2006/table">
            <a:tbl>
              <a:tblPr rtl="1"/>
              <a:tblGrid>
                <a:gridCol w="5329238">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انكم في كل شيء استغنيتم فيه في كل كلمة وكل علم كما ثبتت فيكم شهادة المسيح حتى انكم لستم ناقصين في موهبة ما وانتم متوقعون استعلان ربنا يسوع المسيح</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Car vous avez été, en lui, comblés de toutes les richesses, toutes celles de la parole et toutes celles de la connaissance. C'est que le témoignage rendu au Christ s'est affermi en vous, si bien qu'il ne vous manque aucun don de la grâce, à vous qui attendez la révélation de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were enriched in everything by Him in all utterance and all knowledge, even as the testimony of Christ was confirmed in you, so that you come short in no gift, eagerly waiting for the revelation of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58" name="Group 34"/>
          <p:cNvGraphicFramePr>
            <a:graphicFrameLocks noGrp="1"/>
          </p:cNvGraphicFramePr>
          <p:nvPr/>
        </p:nvGraphicFramePr>
        <p:xfrm>
          <a:off x="34925" y="44450"/>
          <a:ext cx="9074150" cy="637184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سيثبتكم ايضا الى النهاية بلا لوم في يوم ربنا يسوع المسيح.  امين هو الله الذي به دعيتم الى شركة ابنه يسوع المسيح ربنا ولكنني اطلب اليكم ايها الاخوة باسم ربنا يسوع المسيح</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lui aussi qui vous affermira jusqu'à la fin, pour que vous soyez irréprochables au Jour de notre Seigneur Jésus Christ. Il est fidèle, le Dieu qui vous a appelés à la communion avec son fils Jésus Christ, notre Seigneur. Mais je vous exhorte, frères, au nom de notre Seigneur Jésus Christ: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will also confirm you to the end, that you may be blameless in the day of our Lord Jesus Christ. God is faithful, by whom you were called into the fellowship of His Son, Jesus Christ our Lord. Now I plead with you, brethren, by the name of our Lord Jesus Christ,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2081" name="Group 33"/>
          <p:cNvGraphicFramePr>
            <a:graphicFrameLocks noGrp="1"/>
          </p:cNvGraphicFramePr>
          <p:nvPr/>
        </p:nvGraphicFramePr>
        <p:xfrm>
          <a:off x="34925" y="44450"/>
          <a:ext cx="9074150" cy="6371845"/>
        </p:xfrm>
        <a:graphic>
          <a:graphicData uri="http://schemas.openxmlformats.org/drawingml/2006/table">
            <a:tbl>
              <a:tblPr rtl="1"/>
              <a:tblGrid>
                <a:gridCol w="388937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ان تقولوا جميعكم قولا واحدا ولا يكون بينكم انشقاقات بل كونوا كاملين في فكر واحد ورأي واحد. لاني أخبرت عنكم يا اخوتي من اهل خلوي ان بينكم خصومات.</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soyez tous d'accord, et qu'il n'y ait pas de divisions parmi vous; soyez bien unis dans un même esprit et dans une même pensée. En effet, mes frères, les gens de Chloé m'ont appris qu'il y a des discordes parmi vous.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you all speak the same thing, and that there be no divisions among you, but that you be perfectly joined together in the same mind and in the same judgment.  For it has been declared to me concerning you, my brethren, by those of Chloe's household, that there are contentions among you.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108" name="Group 36"/>
          <p:cNvGraphicFramePr>
            <a:graphicFrameLocks noGrp="1"/>
          </p:cNvGraphicFramePr>
          <p:nvPr/>
        </p:nvGraphicFramePr>
        <p:xfrm>
          <a:off x="34925" y="44450"/>
          <a:ext cx="9074150" cy="677088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فانا اعني هذا ان كل واحد منكم يقول انا لبولس وانا لأبلوس وانا لصفا وانا للمسيح. هل انقسم المسيح.ألعل بولس صلب لاجلكم</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ام باسم بولس اعتمدتم. اشكر الله اني لم اعمد احدا منكم الا كريسبس وغايس</a:t>
                      </a:r>
                      <a:endParaRPr kumimoji="0" lang="en-US"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m'explique; chacun de vous parle ainsi: "Moi j'appartiens à Paul. - Moi à Apollos. - Moi à Cephas. - Moi à Christ. Le Christ est-il divisé? Est-ce Paul qui a été crucifié pour vous? Est-ce au nom de Paul que vous avez été baptisés? Dieu merci, je n'ai baptisé aucun de vous, excepté Crispus et Gaïus;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Now I say this, that each of you says, "I am of Paul," or "I am of Apollos," or "I am of Cephas," or "I am of Christ."  Is Christ divided? Was Paul crucified for you? Or were you baptized in the name of Paul?  I thank God that I baptized none of you except Crispus and Gaius, </a:t>
                      </a:r>
                      <a:endParaRPr kumimoji="0" lang="ar-EG"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4115" name="Group 19"/>
          <p:cNvGraphicFramePr>
            <a:graphicFrameLocks noGrp="1"/>
          </p:cNvGraphicFramePr>
          <p:nvPr/>
        </p:nvGraphicFramePr>
        <p:xfrm>
          <a:off x="34925" y="44450"/>
          <a:ext cx="9074150" cy="619283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حتى لا يقول احد اني عمدت باسمي</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وعمدت ايضا بيت استفانوس</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عدا ذلك لست اعلم هل عمدت احدا آخر.</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26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ainsi nul ne peut dire que vous avez été baptisés en mon nom. Ah si! J'ai encore baptisé la famille de Stéphanas. Pour le reste, je n'ai baptisé personne d'autre, que je sache.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lest anyone should say that I had baptized in my own name.  Yes, I also baptized the household of Stephanas. Besides, I do not know whether I baptized any other.</a:t>
                      </a:r>
                      <a:endParaRPr kumimoji="0" lang="ar-EG" sz="2800" b="0" i="0" u="none" strike="noStrike" cap="none" normalizeH="0" baseline="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8194"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3" name="Action Button: Custom 2">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9218"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2569219"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2569220"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1299" name="Group 35"/>
          <p:cNvGraphicFramePr>
            <a:graphicFrameLocks noGrp="1"/>
          </p:cNvGraphicFramePr>
          <p:nvPr/>
        </p:nvGraphicFramePr>
        <p:xfrm>
          <a:off x="34925" y="-26988"/>
          <a:ext cx="9074150" cy="6831394"/>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الكاثوليكون من رسالة </a:t>
                      </a:r>
                      <a:r>
                        <a:rPr kumimoji="0" lang="ar-EG" sz="3600" b="0" i="0" u="sng" strike="noStrike" cap="none" normalizeH="0" baseline="0">
                          <a:ln>
                            <a:noFill/>
                          </a:ln>
                          <a:solidFill>
                            <a:srgbClr val="FF9933"/>
                          </a:solidFill>
                          <a:effectLst/>
                          <a:latin typeface="Arial" charset="0"/>
                          <a:cs typeface="Arial" charset="0"/>
                        </a:rPr>
                        <a:t>يعقوب</a:t>
                      </a:r>
                      <a:r>
                        <a:rPr kumimoji="0" lang="ar-SA" sz="3600" b="0" i="0" u="sng" strike="noStrike" cap="none" normalizeH="0" baseline="0">
                          <a:ln>
                            <a:noFill/>
                          </a:ln>
                          <a:solidFill>
                            <a:srgbClr val="FF9933"/>
                          </a:solidFill>
                          <a:effectLst/>
                          <a:latin typeface="Arial" charset="0"/>
                          <a:cs typeface="Arial" charset="0"/>
                        </a:rPr>
                        <a:t> الرسول </a:t>
                      </a:r>
                      <a:r>
                        <a:rPr kumimoji="0" lang="ar-EG" sz="3600" b="0" i="0" u="sng" strike="noStrike" cap="none" normalizeH="0" baseline="0">
                          <a:ln>
                            <a:noFill/>
                          </a:ln>
                          <a:solidFill>
                            <a:srgbClr val="FF9933"/>
                          </a:solidFill>
                          <a:effectLst/>
                          <a:latin typeface="Arial" charset="0"/>
                          <a:cs typeface="Arial" charset="0"/>
                        </a:rPr>
                        <a:t>(1 : 3 1- 21</a:t>
                      </a:r>
                      <a:r>
                        <a:rPr kumimoji="0" lang="ar-SA" sz="3600" b="0" i="0" u="sng" strike="noStrike" cap="none" normalizeH="0" baseline="0">
                          <a:ln>
                            <a:noFill/>
                          </a:ln>
                          <a:solidFill>
                            <a:srgbClr val="FF9933"/>
                          </a:solidFill>
                          <a:effectLst/>
                          <a:latin typeface="Arial" charset="0"/>
                          <a:cs typeface="Arial" charset="0"/>
                        </a:rPr>
                        <a:t>)</a:t>
                      </a:r>
                      <a:endParaRPr kumimoji="0" lang="en-US"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 يقل احد اذا جرّب اني أجرّب من قبل الله</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لان الله غير مجرّب بالشرور وهو لا يجرّب احدا. ولكن كل واحد يجرّب اذا انجذب وانخدع من شهوته.</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30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Jacques 1 : 13-21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Que nul, quand il est tenté, ne dise: "Ma tentation vient de Dieu." Car Dieu ne peut être tenté de faire le mal et ne tente personne. Chacun est tenté par sa propre convoitise, qui l'entraîne et le séduit.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Times New Roman" pitchFamily="18" charset="0"/>
                        </a:rPr>
                        <a:t>James 1: 13 - 21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Let no one say when he is tempted, "I am tempted by God"; for God cannot be tempted by evil, nor does He Himself tempt anyone.  But each one is tempted when he is drawn away by his own desires and enticed.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71300" name="Rectangle 36"/>
          <p:cNvSpPr>
            <a:spLocks noGrp="1" noChangeArrowheads="1"/>
          </p:cNvSpPr>
          <p:nvPr>
            <p:ph type="ctrTitle"/>
          </p:nvPr>
        </p:nvSpPr>
        <p:spPr/>
        <p:txBody>
          <a:bodyPr/>
          <a:lstStyle/>
          <a:p>
            <a:r>
              <a:rPr lang="en-US" dirty="0"/>
              <a:t>4c</a:t>
            </a: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2316" name="Group 28"/>
          <p:cNvGraphicFramePr>
            <a:graphicFrameLocks noGrp="1"/>
          </p:cNvGraphicFramePr>
          <p:nvPr/>
        </p:nvGraphicFramePr>
        <p:xfrm>
          <a:off x="34925" y="44450"/>
          <a:ext cx="9145588" cy="6770880"/>
        </p:xfrm>
        <a:graphic>
          <a:graphicData uri="http://schemas.openxmlformats.org/drawingml/2006/table">
            <a:tbl>
              <a:tblPr rtl="1"/>
              <a:tblGrid>
                <a:gridCol w="4608513">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الشهوة اذا حبلت تلد خطية والخطية اذا كملت تنتج موتا. لا تضلّوا يا اخوتي الاحباء.كل عطية صالحة وكل موهبة تامة هي من فوق نازلة من عند ابي الانوار الذي ليس عنده تغيير ولا ظل دوران.</a:t>
                      </a: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Une fois fécondée, la convoitise enfante le péché, et le péché, arrivé à la maturité, engendre la mort. 	Ne vous y trompez pas mes frères bien-aimés. Tout don de valeur et tout cadeau parfait descendent d'en haut, du Père des lumières chez lequel il n'y a ni balancement ni ombre due au mouvement. </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when desire has conceived, it gives birth to sin; and sin, when it is full-grown, brings forth death.  Do not be deceived, my beloved brethren.  Every good gift and every perfect gift is from above, and comes down from the Father of lights, with whom there is no variation or shadow of turning.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3342" name="Group 30"/>
          <p:cNvGraphicFramePr>
            <a:graphicFrameLocks noGrp="1"/>
          </p:cNvGraphicFramePr>
          <p:nvPr/>
        </p:nvGraphicFramePr>
        <p:xfrm>
          <a:off x="34925" y="44450"/>
          <a:ext cx="9145588" cy="6770880"/>
        </p:xfrm>
        <a:graphic>
          <a:graphicData uri="http://schemas.openxmlformats.org/drawingml/2006/table">
            <a:tbl>
              <a:tblPr rtl="1"/>
              <a:tblGrid>
                <a:gridCol w="4824413">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شاء فولدنا بكلمة الحق لكي نكون باكورة من خلائقه  اذا يا اخوتي الاحباء ليكن كل انسان مسرعا في الاستماع مبطئا في التكلم مبطئا في الغضب. لان غضب الانسان لا يصنع بر الله</a:t>
                      </a:r>
                      <a:r>
                        <a:rPr kumimoji="0" lang="ar-EG" sz="3200" b="0" i="0" u="none" strike="noStrike" cap="none" normalizeH="0" baseline="0">
                          <a:ln>
                            <a:noFill/>
                          </a:ln>
                          <a:solidFill>
                            <a:schemeClr val="bg1"/>
                          </a:solidFill>
                          <a:effectLst/>
                          <a:latin typeface="Arial" charset="0"/>
                          <a:cs typeface="Arial" charset="0"/>
                        </a:rPr>
                        <a:t>.</a:t>
                      </a: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De sa propre volonté, il nous a engendrés par la parole de vérité, afin que nous soyons pour ainsi dire les prémices de ses créatures. Vous êtes savants, mes frères bien-aimés. Pourtant, que nul ne néglige d'être prompt à écouter, lent à parler, lent à se mettre en colère, car la colère de l'homme ne réalise pas la justice de Dieu.</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His own will He brought us forth by the word of truth, that we might be a kind of firstfruits of His creatures.  So then, my beloved brethren, let every man be swift to hear, slow to speak, slow to wrath; for the wrath of man does not produce the righteousness of God.  </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6406" name="Group 22"/>
          <p:cNvGraphicFramePr>
            <a:graphicFrameLocks noGrp="1"/>
          </p:cNvGraphicFramePr>
          <p:nvPr/>
        </p:nvGraphicFramePr>
        <p:xfrm>
          <a:off x="34925" y="115888"/>
          <a:ext cx="9145588" cy="5903914"/>
        </p:xfrm>
        <a:graphic>
          <a:graphicData uri="http://schemas.openxmlformats.org/drawingml/2006/table">
            <a:tbl>
              <a:tblPr rtl="1"/>
              <a:tblGrid>
                <a:gridCol w="5113338">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لذلك اطرحوا كل نجاسة وكثرة شر فاقبلوا بوداعة الكلمة المغروسة القادرة ان تخلّص نفوسكم.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Aussi, débarrassés de toute souillure et de tout débordement de méchanceté, accueillez avec douceur la parole plantée en vous et capable de vous sauver la vie.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Therefore lay aside all filthiness and overflow of wickedness, and receive with meekness the implanted word, which is able to save your souls.</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74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8434" name="Rectangle 2"/>
          <p:cNvSpPr>
            <a:spLocks noGrp="1" noChangeArrowheads="1"/>
          </p:cNvSpPr>
          <p:nvPr>
            <p:ph type="title" idx="4294967295"/>
          </p:nvPr>
        </p:nvSpPr>
        <p:spPr>
          <a:xfrm>
            <a:off x="762000" y="1773238"/>
            <a:ext cx="7772400" cy="3048000"/>
          </a:xfrm>
          <a:noFill/>
          <a:ln/>
        </p:spPr>
        <p:txBody>
          <a:bodyPr/>
          <a:lstStyle/>
          <a:p>
            <a:r>
              <a:rPr lang="en-AU" sz="4000" i="1" dirty="0">
                <a:solidFill>
                  <a:schemeClr val="bg1"/>
                </a:solidFill>
              </a:rPr>
              <a:t>The Acts of our fathers, the apostles, may their blessings be with us.  Amen.</a:t>
            </a:r>
          </a:p>
        </p:txBody>
      </p:sp>
      <p:sp>
        <p:nvSpPr>
          <p:cNvPr id="25784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25784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25784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0515" name="Group 35"/>
          <p:cNvGraphicFramePr>
            <a:graphicFrameLocks noGrp="1"/>
          </p:cNvGraphicFramePr>
          <p:nvPr/>
        </p:nvGraphicFramePr>
        <p:xfrm>
          <a:off x="34925" y="44450"/>
          <a:ext cx="9145588" cy="6389434"/>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a:t>
                      </a:r>
                      <a:r>
                        <a:rPr kumimoji="0" lang="en-US" sz="3200" b="0" i="0" u="sng" strike="noStrike" cap="none" normalizeH="0" baseline="0">
                          <a:ln>
                            <a:noFill/>
                          </a:ln>
                          <a:solidFill>
                            <a:srgbClr val="FF9933"/>
                          </a:solidFill>
                          <a:effectLst/>
                          <a:latin typeface="Arial" charset="0"/>
                          <a:cs typeface="Arial" charset="0"/>
                        </a:rPr>
                        <a:t>8: 5 – 13</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فانحدر فيلبس الى مدينة من السامرة وكان يكرز لهم بالمسيح. وكان الجموع يصغون بنفس واحدة الى ما يقوله فيلبس عند استماعهم ونظرهم الآيات التي صنعها.</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a:t>
                      </a:r>
                      <a:r>
                        <a:rPr kumimoji="0" lang="fr-CA" sz="2800" b="0" i="0" u="sng" strike="noStrike" cap="none" normalizeH="0" baseline="0">
                          <a:ln>
                            <a:noFill/>
                          </a:ln>
                          <a:solidFill>
                            <a:srgbClr val="FF9933"/>
                          </a:solidFill>
                          <a:effectLst/>
                          <a:latin typeface="Arial" charset="0"/>
                          <a:cs typeface="Arial" charset="0"/>
                        </a:rPr>
                        <a:t>e</a:t>
                      </a:r>
                      <a:r>
                        <a:rPr kumimoji="0" lang="en-US" sz="2800" b="0" i="0" u="sng" strike="noStrike" cap="none" normalizeH="0" baseline="0">
                          <a:ln>
                            <a:noFill/>
                          </a:ln>
                          <a:solidFill>
                            <a:srgbClr val="FF9933"/>
                          </a:solidFill>
                          <a:effectLst/>
                          <a:latin typeface="Arial" charset="0"/>
                          <a:cs typeface="Arial" charset="0"/>
                        </a:rPr>
                        <a:t>s 8: 5 – 13</a:t>
                      </a:r>
                      <a:r>
                        <a:rPr kumimoji="0" lang="fr-FR" sz="2800" b="0" i="0" u="none" strike="noStrike" cap="none" normalizeH="0" baseline="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 ainsi que Philippe, qui était descendu dans une ville de Samarie, y proclamait le Christ. Les foules unanimes s'attachaient aux paroles de Philippe, car on entendait parler des miracles qu'il faisait et on les voyait.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Acts 8: 5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Philip went down to the city of Samaria and preached Christ to them.  And the multitudes with one accord heeded the things spoken by Philip, hearing and seeing the miracles which he did.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0516" name="Rectangle 36"/>
          <p:cNvSpPr>
            <a:spLocks noGrp="1" noChangeArrowheads="1"/>
          </p:cNvSpPr>
          <p:nvPr>
            <p:ph type="ctrTitle"/>
          </p:nvPr>
        </p:nvSpPr>
        <p:spPr/>
        <p:txBody>
          <a:bodyPr/>
          <a:lstStyle/>
          <a:p>
            <a:r>
              <a:rPr lang="en-US" dirty="0"/>
              <a:t>4a</a:t>
            </a: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1546" name="Group 42"/>
          <p:cNvGraphicFramePr>
            <a:graphicFrameLocks noGrp="1"/>
          </p:cNvGraphicFramePr>
          <p:nvPr/>
        </p:nvGraphicFramePr>
        <p:xfrm>
          <a:off x="34925" y="44450"/>
          <a:ext cx="9145588" cy="5905501"/>
        </p:xfrm>
        <a:graphic>
          <a:graphicData uri="http://schemas.openxmlformats.org/drawingml/2006/table">
            <a:tbl>
              <a:tblPr rtl="1"/>
              <a:tblGrid>
                <a:gridCol w="4895850">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لان كثيرين من الذين بهم ارواح نجسة كانت تخرج صارخة بصوت عظيم.وكثيرون من المفلوجين والعرج شفوا.فكان فرح عظيم في تلك المدينة</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Beaucoup d'esprits impurs en effet sortaient, en poussant de grands cris, de ceux qui en étaient possédés et beaucoup de paralysés et d'infirmes furent guéris. Il y eut une grande joie dans cette ville.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unclean spirits, crying with a loud voice, came out of many who were possessed; and many who were paralyzed and lame were healed.  And there was great joy in that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16498" name="Group 18"/>
          <p:cNvGraphicFramePr>
            <a:graphicFrameLocks noGrp="1"/>
          </p:cNvGraphicFramePr>
          <p:nvPr/>
        </p:nvGraphicFramePr>
        <p:xfrm>
          <a:off x="34925" y="44450"/>
          <a:ext cx="9074150" cy="5901754"/>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قبلا في المدينة رجل اسمه سيمون يستعمل السحر ويدهش شعب السامرة</a:t>
                      </a:r>
                      <a:r>
                        <a:rPr kumimoji="0" lang="ar-EG" sz="3200" b="0" i="0" u="none" strike="noStrike" cap="none" normalizeH="0" baseline="0">
                          <a:ln>
                            <a:noFill/>
                          </a:ln>
                          <a:solidFill>
                            <a:schemeClr val="bg1"/>
                          </a:solidFill>
                          <a:effectLst/>
                          <a:latin typeface="Arial" charset="0"/>
                          <a:cs typeface="Arial" charset="0"/>
                        </a:rPr>
                        <a:t> </a:t>
                      </a:r>
                      <a:r>
                        <a:rPr kumimoji="0" lang="ar-SA" sz="3200" b="0" i="0" u="none" strike="noStrike" cap="none" normalizeH="0" baseline="0">
                          <a:ln>
                            <a:noFill/>
                          </a:ln>
                          <a:solidFill>
                            <a:schemeClr val="bg1"/>
                          </a:solidFill>
                          <a:effectLst/>
                          <a:latin typeface="Arial" charset="0"/>
                          <a:cs typeface="Arial" charset="0"/>
                        </a:rPr>
                        <a:t>قائلا انه شيء عظيم.</a:t>
                      </a:r>
                      <a:endParaRPr kumimoji="0" lang="ar-EG" sz="32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Or il se trouvait déjà dans la ville un homme  du  nom  de  Simon qui faisait profession de magie et tenait dans l'émerveillement la population de la Samarie. Il prétendait être quelqu'un d'important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there was a certain man called Simon, who previously practiced sorcery in the city and astonished the people of Samaria, claiming that he was someone great,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2557" name="Group 29"/>
          <p:cNvGraphicFramePr>
            <a:graphicFrameLocks noGrp="1"/>
          </p:cNvGraphicFramePr>
          <p:nvPr/>
        </p:nvGraphicFramePr>
        <p:xfrm>
          <a:off x="34925" y="44450"/>
          <a:ext cx="9074150" cy="5655628"/>
        </p:xfrm>
        <a:graphic>
          <a:graphicData uri="http://schemas.openxmlformats.org/drawingml/2006/table">
            <a:tbl>
              <a:tblPr rtl="1"/>
              <a:tblGrid>
                <a:gridCol w="4968875">
                  <a:extLst>
                    <a:ext uri="{9D8B030D-6E8A-4147-A177-3AD203B41FA5}">
                      <a16:colId xmlns:a16="http://schemas.microsoft.com/office/drawing/2014/main" val="20000"/>
                    </a:ext>
                  </a:extLst>
                </a:gridCol>
                <a:gridCol w="4105275">
                  <a:extLst>
                    <a:ext uri="{9D8B030D-6E8A-4147-A177-3AD203B41FA5}">
                      <a16:colId xmlns:a16="http://schemas.microsoft.com/office/drawing/2014/main" val="20001"/>
                    </a:ext>
                  </a:extLst>
                </a:gridCol>
              </a:tblGrid>
              <a:tr h="12969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الجميع يتبعونه من الصغير الى الكبير قائلين هذا هو قوة الله العظيمة. وكانوا يتبعونه لكونهم قد اندهشوا زمانا طويلا بسحره.</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tous s'attachaient à lui, du plus petit jusqu'au plus grand. "Cet homme, disait-on, est la Puissance de Dieu, celle qu'on appelle la Grande." S'ils s'attachaient ainsi à lui, c'est qu'il les maintenait depuis longtemps dans l'émerveillement par ses sortilèges.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to whom they all gave heed, from the least to the greatest, saying, "This man is the great power of God."  And they heeded him because he had astonished them with his sorceries for a long time.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3588" name="Group 36"/>
          <p:cNvGraphicFramePr>
            <a:graphicFrameLocks noGrp="1"/>
          </p:cNvGraphicFramePr>
          <p:nvPr/>
        </p:nvGraphicFramePr>
        <p:xfrm>
          <a:off x="34925" y="44450"/>
          <a:ext cx="9074150" cy="651414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لما صدقوا فيلبس وهو يبشر بالامور المختصة بملكوت الله وباسم يسوع المسيح اعتمدوا رجالا ونساء. وسيمون ايضا نفسه آمن.ولما اعتمد كان يلازم فيلبس</a:t>
                      </a:r>
                      <a:r>
                        <a:rPr kumimoji="0" lang="ar-EG" sz="3200" b="0" i="0" u="none" strike="noStrike" cap="none" normalizeH="0" baseline="0">
                          <a:ln>
                            <a:noFill/>
                          </a:ln>
                          <a:solidFill>
                            <a:schemeClr val="bg1"/>
                          </a:solidFill>
                          <a:effectLst/>
                          <a:latin typeface="Arial" charset="0"/>
                          <a:cs typeface="Arial" charset="0"/>
                        </a:rPr>
                        <a:t>. </a:t>
                      </a: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ayant eu foi en Philippe qui leur annonçait la bonne nouvelle du Règne de Dieu et du nom de Jésus Christ, ils recevaient le baptême, hommes et femmes. Simon lui-même devint croyant à son tour, il reçut le baptême et ne lâchait plus Philippe.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when they believed Philip as he preached the things concerning the kingdom of God and the name of Jesus Christ, both men and women were baptized.  Then Simon himself also believed; and when he was baptized he continued with Philip,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5615" name="Group 15"/>
          <p:cNvGraphicFramePr>
            <a:graphicFrameLocks noGrp="1"/>
          </p:cNvGraphicFramePr>
          <p:nvPr/>
        </p:nvGraphicFramePr>
        <p:xfrm>
          <a:off x="107950" y="44450"/>
          <a:ext cx="9072563" cy="6265863"/>
        </p:xfrm>
        <a:graphic>
          <a:graphicData uri="http://schemas.openxmlformats.org/drawingml/2006/table">
            <a:tbl>
              <a:tblPr rtl="1"/>
              <a:tblGrid>
                <a:gridCol w="5113338">
                  <a:extLst>
                    <a:ext uri="{9D8B030D-6E8A-4147-A177-3AD203B41FA5}">
                      <a16:colId xmlns:a16="http://schemas.microsoft.com/office/drawing/2014/main" val="20000"/>
                    </a:ext>
                  </a:extLst>
                </a:gridCol>
                <a:gridCol w="3959225">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واذ رأى آيات وقوات عظيمة تجرى اندهش</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 regarder les grands signes et miracles qui avaient lieu, c'est lui en effet qui était émerveillé.</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was amazed, seeing the miracles and signs which were done.</a:t>
                      </a: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p>
                      <a:pPr marL="0" marR="0" lvl="0" indent="0" algn="l" defTabSz="914400" rtl="1"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66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765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86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89729" name="Group 33"/>
          <p:cNvGraphicFramePr>
            <a:graphicFrameLocks noGrp="1"/>
          </p:cNvGraphicFramePr>
          <p:nvPr/>
        </p:nvGraphicFramePr>
        <p:xfrm>
          <a:off x="71438" y="0"/>
          <a:ext cx="9072562" cy="6026151"/>
        </p:xfrm>
        <a:graphic>
          <a:graphicData uri="http://schemas.openxmlformats.org/drawingml/2006/table">
            <a:tbl>
              <a:tblPr rtl="1"/>
              <a:tblGrid>
                <a:gridCol w="4248150">
                  <a:extLst>
                    <a:ext uri="{9D8B030D-6E8A-4147-A177-3AD203B41FA5}">
                      <a16:colId xmlns:a16="http://schemas.microsoft.com/office/drawing/2014/main" val="20000"/>
                    </a:ext>
                  </a:extLst>
                </a:gridCol>
                <a:gridCol w="4824412">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a:ln>
                            <a:noFill/>
                          </a:ln>
                          <a:solidFill>
                            <a:srgbClr val="FF9933"/>
                          </a:solidFill>
                          <a:effectLst/>
                          <a:latin typeface="Arial" charset="0"/>
                          <a:cs typeface="Arial" charset="0"/>
                        </a:rPr>
                        <a:t>مزمور 24: 11, 2</a:t>
                      </a:r>
                      <a:endParaRPr kumimoji="0" lang="en-US" sz="3600" b="0" i="0" u="sng" strike="noStrike" cap="none" normalizeH="0" baseline="0" dirty="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للرب الارض وملؤها.المسكونة وكل الساكنين فيها.</a:t>
                      </a:r>
                      <a:r>
                        <a:rPr kumimoji="0" lang="ar-EG" sz="3200" b="0" i="0" u="none" strike="noStrike" cap="none" normalizeH="0" baseline="0" dirty="0">
                          <a:ln>
                            <a:noFill/>
                          </a:ln>
                          <a:solidFill>
                            <a:schemeClr val="bg1"/>
                          </a:solidFill>
                          <a:effectLst/>
                          <a:latin typeface="Arial" charset="0"/>
                          <a:cs typeface="Arial" charset="0"/>
                        </a:rPr>
                        <a:t> </a:t>
                      </a:r>
                      <a:r>
                        <a:rPr kumimoji="0" lang="ar-SA" sz="3200" b="0" i="0" u="none" strike="noStrike" cap="none" normalizeH="0" baseline="0" dirty="0">
                          <a:ln>
                            <a:noFill/>
                          </a:ln>
                          <a:solidFill>
                            <a:schemeClr val="bg1"/>
                          </a:solidFill>
                          <a:effectLst/>
                          <a:latin typeface="Arial" charset="0"/>
                          <a:cs typeface="Arial" charset="0"/>
                        </a:rPr>
                        <a:t> لانه على البحار اسسها وعلى الانهار ثبتها</a:t>
                      </a:r>
                      <a:r>
                        <a:rPr kumimoji="0" lang="ar-EG" sz="3200" b="0" i="0" u="none" strike="noStrike" cap="none" normalizeH="0" baseline="0" dirty="0">
                          <a:ln>
                            <a:noFill/>
                          </a:ln>
                          <a:solidFill>
                            <a:schemeClr val="bg1"/>
                          </a:solidFill>
                          <a:effectLst/>
                          <a:latin typeface="Arial" charset="0"/>
                          <a:cs typeface="Arial" charset="0"/>
                        </a:rPr>
                        <a:t>   </a:t>
                      </a:r>
                      <a:r>
                        <a:rPr kumimoji="0" lang="ar-SA" sz="3600" b="0" i="0" u="none" strike="noStrike" cap="none" normalizeH="0" baseline="0" dirty="0">
                          <a:ln>
                            <a:noFill/>
                          </a:ln>
                          <a:solidFill>
                            <a:schemeClr val="bg1"/>
                          </a:solidFill>
                          <a:effectLst/>
                          <a:latin typeface="Arial" charset="0"/>
                          <a:cs typeface="Arial" charset="0"/>
                        </a:rPr>
                        <a:t>هللويا.</a:t>
                      </a:r>
                      <a:endParaRPr kumimoji="0" lang="en-CA" sz="3600" b="0"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154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dirty="0">
                          <a:ln>
                            <a:noFill/>
                          </a:ln>
                          <a:solidFill>
                            <a:srgbClr val="FF9933"/>
                          </a:solidFill>
                          <a:effectLst/>
                          <a:latin typeface="Arial" charset="0"/>
                          <a:cs typeface="Times New Roman" pitchFamily="18" charset="0"/>
                        </a:rPr>
                        <a:t>Psaume </a:t>
                      </a:r>
                      <a:r>
                        <a:rPr kumimoji="0" lang="en-US" sz="2800" b="0" i="0" u="sng" strike="noStrike" cap="none" normalizeH="0" baseline="0" dirty="0">
                          <a:ln>
                            <a:noFill/>
                          </a:ln>
                          <a:solidFill>
                            <a:srgbClr val="FF9933"/>
                          </a:solidFill>
                          <a:effectLst/>
                          <a:latin typeface="Arial" charset="0"/>
                          <a:cs typeface="Times New Roman" pitchFamily="18" charset="0"/>
                        </a:rPr>
                        <a:t>24: 11,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Au Seigneur, la terre et ses richesses, le monde et ses habitants. C'est lui qui l'a fondée sur les mers, et la tient stable sur les flots,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Psalms 24: 11, 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Who is this King of glory? The LORD of hosts, He is the King of glory.  For He has founded it upon the seas, And established it upon the waters.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89730" name="Rectangle 34"/>
          <p:cNvSpPr>
            <a:spLocks noGrp="1" noChangeArrowheads="1"/>
          </p:cNvSpPr>
          <p:nvPr>
            <p:ph type="ctrTitle"/>
          </p:nvPr>
        </p:nvSpPr>
        <p:spPr/>
        <p:txBody>
          <a:bodyPr/>
          <a:lstStyle/>
          <a:p>
            <a:r>
              <a:rPr lang="en-US" dirty="0"/>
              <a:t>4pg</a:t>
            </a:r>
          </a:p>
        </p:txBody>
      </p:sp>
      <p:sp>
        <p:nvSpPr>
          <p:cNvPr id="4" name="Text Box 29">
            <a:hlinkClick r:id="" action="ppaction://macro?name=LetThemExaltHimForBishop"/>
          </p:cNvPr>
          <p:cNvSpPr txBox="1">
            <a:spLocks noChangeArrowheads="1"/>
          </p:cNvSpPr>
          <p:nvPr/>
        </p:nvSpPr>
        <p:spPr bwMode="auto">
          <a:xfrm>
            <a:off x="7412665"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758" name="Group 38"/>
          <p:cNvGraphicFramePr>
            <a:graphicFrameLocks noGrp="1"/>
          </p:cNvGraphicFramePr>
          <p:nvPr/>
        </p:nvGraphicFramePr>
        <p:xfrm>
          <a:off x="107950" y="44450"/>
          <a:ext cx="9001125" cy="673608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a:ln>
                            <a:noFill/>
                          </a:ln>
                          <a:solidFill>
                            <a:srgbClr val="FF9933"/>
                          </a:solidFill>
                          <a:effectLst/>
                          <a:latin typeface="Arial" charset="0"/>
                          <a:cs typeface="Arial" charset="0"/>
                        </a:rPr>
                        <a:t>لوقا ( 19 : 1 – 10 )</a:t>
                      </a:r>
                      <a:endParaRPr kumimoji="0" lang="ar-EG" sz="2400" b="0" i="0" u="none" strike="noStrike" cap="none" normalizeH="0" baseline="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دخل واجتاز في اريحا. واذا رجل اسمه زكّا وهو رئيس للعشارين وكان غنيا</a:t>
                      </a:r>
                      <a:r>
                        <a:rPr kumimoji="0" lang="ar-EG" sz="3200" b="0" i="0" u="none" strike="noStrike" cap="none" normalizeH="0" baseline="0">
                          <a:ln>
                            <a:noFill/>
                          </a:ln>
                          <a:solidFill>
                            <a:schemeClr val="bg1"/>
                          </a:solidFill>
                          <a:effectLst/>
                          <a:latin typeface="Arial" charset="0"/>
                          <a:cs typeface="Arial" charset="0"/>
                        </a:rPr>
                        <a:t>.</a:t>
                      </a:r>
                      <a:r>
                        <a:rPr kumimoji="0" lang="ar-SA" sz="3200" b="0" i="0" u="none" strike="noStrike" cap="none" normalizeH="0" baseline="0">
                          <a:ln>
                            <a:noFill/>
                          </a:ln>
                          <a:solidFill>
                            <a:schemeClr val="bg1"/>
                          </a:solidFill>
                          <a:effectLst/>
                          <a:latin typeface="Arial" charset="0"/>
                          <a:cs typeface="Arial" charset="0"/>
                        </a:rPr>
                        <a:t> وطلب ان يرى يسوع من هو ولم يقدر من الجمع لانه كان قصير القامة.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561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19: 1 - 10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Entré dans Jéricho, Jésus traversait la ville. Survint un homme appelé Zachée; c'était un chef des collecteurs d'impôts et il était riche. Il cherchait à voir qui était Jésus, et il ne pouvait y parvenir à cause de la foule, parce qu'il était de petite taille.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Luke 19: 1 - 10</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Then Jesus entered and passed through Jericho.  Now behold, there was a man named Zacchaeus who was a chief tax collector, and he was rich.  And he sought to see who Jesus was, but could not because of the crowd, for he was of short stature.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2590759" name="Rectangle 39"/>
          <p:cNvSpPr>
            <a:spLocks noGrp="1" noChangeArrowheads="1"/>
          </p:cNvSpPr>
          <p:nvPr>
            <p:ph type="ctrTitle"/>
          </p:nvPr>
        </p:nvSpPr>
        <p:spPr/>
        <p:txBody>
          <a:bodyPr/>
          <a:lstStyle/>
          <a:p>
            <a:r>
              <a:rPr lang="en-US" dirty="0"/>
              <a:t>4g</a:t>
            </a: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1776" name="Group 32"/>
          <p:cNvGraphicFramePr>
            <a:graphicFrameLocks noGrp="1"/>
          </p:cNvGraphicFramePr>
          <p:nvPr/>
        </p:nvGraphicFramePr>
        <p:xfrm>
          <a:off x="34925" y="44450"/>
          <a:ext cx="9145588" cy="6087428"/>
        </p:xfrm>
        <a:graphic>
          <a:graphicData uri="http://schemas.openxmlformats.org/drawingml/2006/table">
            <a:tbl>
              <a:tblPr rtl="1"/>
              <a:tblGrid>
                <a:gridCol w="4392613">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فركض متقدما وصعد الى جميزة لكي يراه.لانه كان مزمعا ان يمرّ من هناك. فلما جاء يسوع الى المكان نظر الى فوق فرآه وقال له يا زكّا اسرع وانزل لانه ينبغي ان امكث اليوم في بيتك.</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courut en avant et monta sur un sycomore afin de voir Jésus qui allait passer par là. Quand Jésus arriva à cet endroit, levant les yeux, il lui dit: "Zachée, descends vite: il me faut aujourd'hui demeurer dans ta maison."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he ran ahead and climbed up into a sycamore tree to see Him, for He was going to pass that way.  And when Jesus came to the place, He looked up and saw him, and said to him, "Zacchaeus, make haste and come down, for today I must stay at your house."</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2795" name="Group 27"/>
          <p:cNvGraphicFramePr>
            <a:graphicFrameLocks noGrp="1"/>
          </p:cNvGraphicFramePr>
          <p:nvPr/>
        </p:nvGraphicFramePr>
        <p:xfrm>
          <a:off x="34925" y="44450"/>
          <a:ext cx="9074150" cy="6441123"/>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فاسرع ونزل وقبله فرحا. فلما رأى الجميع ذلك تذمروا قائلين انه دخل ليبيت عند رجل خاطئ. فوقف زكا وقال للرب ها انا يا رب اعطي نصف اموالي للمساكين</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Vite Zachée descendit et l'accueillit tout joyeux. Voyant cela, tous murmuraient; ils disaient: "C'est chez un pécheur qu'il est allé loger." Mais Zachée, s'avançant, dit au Seigneur: "Eh bien! Seigneur, je fais don aux pauvres de la moitié de mes biens et, </a:t>
                      </a:r>
                      <a:endParaRPr kumimoji="0" lang="ar-EG" sz="2000" b="1"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So he made haste and came down, and received Him joyfully.  But when they saw it, they all complained, saying, "He has gone to be a guest with a man who is a sinner."  Then Zacchaeus stood and said to the Lord, "Look, Lord, I give half of my goods to the poor;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3823" name="Group 31"/>
          <p:cNvGraphicFramePr>
            <a:graphicFrameLocks noGrp="1"/>
          </p:cNvGraphicFramePr>
          <p:nvPr/>
        </p:nvGraphicFramePr>
        <p:xfrm>
          <a:off x="34925" y="44450"/>
          <a:ext cx="9074150" cy="6453315"/>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وان كنت قد وشيت باحد ارد اربعة اضعاف. فقال له يسوع اليوم حصل خلاص لهذا البيت اذ هو ايضا ابن ابراهيم.لان ابن الانسان قد جاء لكي يطلب ويخلّص ما قد هلك</a:t>
                      </a:r>
                      <a:r>
                        <a:rPr kumimoji="0" lang="ar-EG" sz="3200" b="0" i="0" u="none" strike="noStrike" cap="none" normalizeH="0" baseline="0">
                          <a:ln>
                            <a:noFill/>
                          </a:ln>
                          <a:solidFill>
                            <a:schemeClr val="bg1"/>
                          </a:solidFill>
                          <a:effectLst/>
                          <a:latin typeface="Arial" charset="0"/>
                          <a:cs typeface="Arial" charset="0"/>
                        </a:rPr>
                        <a:t> </a:t>
                      </a:r>
                      <a:r>
                        <a:rPr kumimoji="0" lang="ar-EG" sz="3600" b="0" i="0" u="none" strike="noStrike" cap="none" normalizeH="0" baseline="0">
                          <a:ln>
                            <a:noFill/>
                          </a:ln>
                          <a:solidFill>
                            <a:srgbClr val="FF9933"/>
                          </a:solidFill>
                          <a:effectLst/>
                          <a:latin typeface="Arial" charset="0"/>
                          <a:cs typeface="Arial" charset="0"/>
                        </a:rPr>
                        <a:t>( والمجد للـه دائماً )</a:t>
                      </a:r>
                      <a:endParaRPr kumimoji="0" lang="en-CA" sz="36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si j'ai fait tort à quelqu'un, je lui rends le quadruple. Alors Jésus dit à son propos: "Aujourd'hui, le salut est venu pour cette maison, car lui aussi est un  fils d'Abraham. En effet, le Fils de l'homme est venu chercher et sauver ce qui était perdu.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000" b="1" i="0" u="none" strike="noStrike" cap="none" normalizeH="0" baseline="0">
                          <a:ln>
                            <a:noFill/>
                          </a:ln>
                          <a:solidFill>
                            <a:srgbClr val="FF9900"/>
                          </a:solidFill>
                          <a:effectLst/>
                          <a:latin typeface="Arial" charset="0"/>
                          <a:cs typeface="Arial" charset="0"/>
                        </a:rPr>
                        <a:t>(Gloire à Dieu éternellement.)</a:t>
                      </a:r>
                      <a:endParaRPr kumimoji="0" lang="ar-EG" sz="20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if I have taken anything from anyone by false accusation, I restore fourfold."  And Jesus said to him, "Today salvation has come to this house, because he also is a son of Abraham; "for the Son of Man has come to seek and to save that which was lost."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4820"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0818" name="Group 2"/>
          <p:cNvGraphicFramePr>
            <a:graphicFrameLocks noGrp="1"/>
          </p:cNvGraphicFramePr>
          <p:nvPr/>
        </p:nvGraphicFramePr>
        <p:xfrm>
          <a:off x="395288" y="404813"/>
          <a:ext cx="8137525" cy="5577840"/>
        </p:xfrm>
        <a:graphic>
          <a:graphicData uri="http://schemas.openxmlformats.org/drawingml/2006/table">
            <a:tbl>
              <a:tblPr rtl="1"/>
              <a:tblGrid>
                <a:gridCol w="8137525">
                  <a:extLst>
                    <a:ext uri="{9D8B030D-6E8A-4147-A177-3AD203B41FA5}">
                      <a16:colId xmlns:a16="http://schemas.microsoft.com/office/drawing/2014/main" val="20000"/>
                    </a:ext>
                  </a:extLst>
                </a:gridCol>
              </a:tblGrid>
              <a:tr h="20875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en-US" sz="4000" b="0" i="0" u="none" strike="noStrike" cap="none" normalizeH="0" baseline="0">
                          <a:ln>
                            <a:noFill/>
                          </a:ln>
                          <a:solidFill>
                            <a:srgbClr val="FF9900"/>
                          </a:solidFill>
                          <a:effectLst/>
                          <a:latin typeface="Arial" charset="0"/>
                          <a:cs typeface="Arial" charset="0"/>
                        </a:rPr>
                        <a:t>Fifth Sunday of The Month of Amsheer</a:t>
                      </a:r>
                      <a:endParaRPr kumimoji="0" lang="ar-EG" sz="4000" b="0"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ar-EG" sz="4000" b="1" i="0" u="none" strike="noStrike" cap="none" normalizeH="0" baseline="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1" i="0" u="none" strike="noStrike" cap="none" normalizeH="0" baseline="0">
                          <a:ln>
                            <a:noFill/>
                          </a:ln>
                          <a:solidFill>
                            <a:srgbClr val="FF9900"/>
                          </a:solidFill>
                          <a:effectLst/>
                          <a:latin typeface="Arial" charset="0"/>
                          <a:cs typeface="Arial" charset="0"/>
                        </a:rPr>
                        <a:t>الأحد الخامس </a:t>
                      </a:r>
                      <a:r>
                        <a:rPr kumimoji="0" lang="ar-KW" sz="4000" b="1" i="0" u="none" strike="noStrike" cap="none" normalizeH="0" baseline="0">
                          <a:ln>
                            <a:noFill/>
                          </a:ln>
                          <a:solidFill>
                            <a:srgbClr val="FF9900"/>
                          </a:solidFill>
                          <a:effectLst/>
                          <a:latin typeface="Arial" charset="0"/>
                          <a:cs typeface="Arial" charset="0"/>
                        </a:rPr>
                        <a:t>من</a:t>
                      </a:r>
                      <a:r>
                        <a:rPr kumimoji="0" lang="ar-EG" sz="4000" b="1" i="0" u="none" strike="noStrike" cap="none" normalizeH="0" baseline="0">
                          <a:ln>
                            <a:noFill/>
                          </a:ln>
                          <a:solidFill>
                            <a:srgbClr val="FF9900"/>
                          </a:solidFill>
                          <a:effectLst/>
                          <a:latin typeface="Arial" charset="0"/>
                          <a:cs typeface="Arial" charset="0"/>
                        </a:rPr>
                        <a:t> </a:t>
                      </a:r>
                      <a:r>
                        <a:rPr kumimoji="0" lang="ar-KW" sz="4000" b="1" i="0" u="none" strike="noStrike" cap="none" normalizeH="0" baseline="0">
                          <a:ln>
                            <a:noFill/>
                          </a:ln>
                          <a:solidFill>
                            <a:srgbClr val="FF9900"/>
                          </a:solidFill>
                          <a:effectLst/>
                          <a:latin typeface="Arial" charset="0"/>
                          <a:cs typeface="Arial" charset="0"/>
                        </a:rPr>
                        <a:t>شهر</a:t>
                      </a:r>
                      <a:r>
                        <a:rPr kumimoji="0" lang="ar-EG" sz="4000" b="1" i="0" u="none" strike="noStrike" cap="none" normalizeH="0" baseline="0">
                          <a:ln>
                            <a:noFill/>
                          </a:ln>
                          <a:solidFill>
                            <a:srgbClr val="FF9900"/>
                          </a:solidFill>
                          <a:effectLst/>
                          <a:latin typeface="Arial" charset="0"/>
                          <a:cs typeface="Arial" charset="0"/>
                        </a:rPr>
                        <a:t> أمشير</a:t>
                      </a: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4000" b="0" i="0" u="none" strike="noStrike" cap="none" normalizeH="0" baseline="0">
                        <a:ln>
                          <a:noFill/>
                        </a:ln>
                        <a:solidFill>
                          <a:srgbClr val="FF9900"/>
                        </a:solidFill>
                        <a:effectLst/>
                        <a:latin typeface="Arial" charset="0"/>
                        <a:cs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none" strike="noStrike" cap="none" normalizeH="0" baseline="0">
                          <a:ln>
                            <a:noFill/>
                          </a:ln>
                          <a:solidFill>
                            <a:srgbClr val="FF9900"/>
                          </a:solidFill>
                          <a:effectLst/>
                          <a:latin typeface="Arial" charset="0"/>
                          <a:cs typeface="Arial" charset="0"/>
                        </a:rPr>
                        <a:t>Cinquième Dimanche du mois de </a:t>
                      </a:r>
                      <a:r>
                        <a:rPr kumimoji="0" lang="en-US" sz="4000" b="0" i="0" u="none" strike="noStrike" cap="none" normalizeH="0" baseline="0">
                          <a:ln>
                            <a:noFill/>
                          </a:ln>
                          <a:solidFill>
                            <a:srgbClr val="FF9900"/>
                          </a:solidFill>
                          <a:effectLst/>
                          <a:latin typeface="Arial" charset="0"/>
                          <a:cs typeface="Arial" charset="0"/>
                        </a:rPr>
                        <a:t>Amsheer</a:t>
                      </a: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fr-CA" sz="4000" b="0" i="0" u="none" strike="noStrike" cap="none" normalizeH="0" baseline="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bl>
          </a:graphicData>
        </a:graphic>
      </p:graphicFrame>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1842"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Vespers Psalm and Gospel</a:t>
            </a:r>
          </a:p>
          <a:p>
            <a:pPr algn="ctr"/>
            <a:r>
              <a:rPr lang="ar-EG" sz="4400" u="sng">
                <a:solidFill>
                  <a:srgbClr val="FF9933"/>
                </a:solidFill>
              </a:rPr>
              <a:t>مزمور و أنجيل  عشية</a:t>
            </a:r>
          </a:p>
          <a:p>
            <a:pPr algn="ctr"/>
            <a:r>
              <a:rPr lang="fr-CA" sz="4400" u="sng">
                <a:solidFill>
                  <a:srgbClr val="FF9933"/>
                </a:solidFill>
              </a:rPr>
              <a:t>Psaume et Évangile du soir</a:t>
            </a:r>
          </a:p>
        </p:txBody>
      </p:sp>
      <p:pic>
        <p:nvPicPr>
          <p:cNvPr id="4131843" name="Picture 3" descr="sunset cross"/>
          <p:cNvPicPr>
            <a:picLocks noChangeAspect="1" noChangeArrowheads="1"/>
          </p:cNvPicPr>
          <p:nvPr/>
        </p:nvPicPr>
        <p:blipFill>
          <a:blip r:embed="rId2"/>
          <a:srcRect/>
          <a:stretch>
            <a:fillRect/>
          </a:stretch>
        </p:blipFill>
        <p:spPr bwMode="auto">
          <a:xfrm>
            <a:off x="3108325" y="765175"/>
            <a:ext cx="3624263" cy="2324100"/>
          </a:xfrm>
          <a:prstGeom prst="rect">
            <a:avLst/>
          </a:prstGeom>
          <a:noFill/>
        </p:spPr>
      </p:pic>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2866" name="Group 2"/>
          <p:cNvGraphicFramePr>
            <a:graphicFrameLocks noGrp="1"/>
          </p:cNvGraphicFramePr>
          <p:nvPr/>
        </p:nvGraphicFramePr>
        <p:xfrm>
          <a:off x="107950" y="115888"/>
          <a:ext cx="8928100" cy="6538977"/>
        </p:xfrm>
        <a:graphic>
          <a:graphicData uri="http://schemas.openxmlformats.org/drawingml/2006/table">
            <a:tbl>
              <a:tblPr rtl="1"/>
              <a:tblGrid>
                <a:gridCol w="4608512">
                  <a:extLst>
                    <a:ext uri="{9D8B030D-6E8A-4147-A177-3AD203B41FA5}">
                      <a16:colId xmlns:a16="http://schemas.microsoft.com/office/drawing/2014/main" val="20000"/>
                    </a:ext>
                  </a:extLst>
                </a:gridCol>
                <a:gridCol w="431958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dirty="0">
                          <a:ln>
                            <a:noFill/>
                          </a:ln>
                          <a:solidFill>
                            <a:srgbClr val="FF9933"/>
                          </a:solidFill>
                          <a:effectLst/>
                          <a:latin typeface="Arial" charset="0"/>
                          <a:cs typeface="Arial" charset="0"/>
                        </a:rPr>
                        <a:t>مز</a:t>
                      </a:r>
                      <a:r>
                        <a:rPr kumimoji="0" lang="ar-EG" sz="3600" b="0" i="0" u="sng" strike="noStrike" cap="none" normalizeH="0" baseline="0" dirty="0">
                          <a:ln>
                            <a:noFill/>
                          </a:ln>
                          <a:solidFill>
                            <a:srgbClr val="FF9933"/>
                          </a:solidFill>
                          <a:effectLst/>
                          <a:latin typeface="Arial" charset="0"/>
                          <a:cs typeface="Arial" charset="0"/>
                        </a:rPr>
                        <a:t>مور عشية </a:t>
                      </a:r>
                      <a:r>
                        <a:rPr kumimoji="0" lang="en-US" sz="3600" b="0" i="0" u="sng" strike="noStrike" cap="none" normalizeH="0" baseline="0" dirty="0">
                          <a:ln>
                            <a:noFill/>
                          </a:ln>
                          <a:solidFill>
                            <a:srgbClr val="FF9933"/>
                          </a:solidFill>
                          <a:effectLst/>
                          <a:latin typeface="Arial" charset="0"/>
                          <a:cs typeface="Times New Roman" pitchFamily="18" charset="0"/>
                        </a:rPr>
                        <a:t>15:1-2</a:t>
                      </a:r>
                      <a:endParaRPr kumimoji="0" lang="fr-FR" sz="3600" b="0" i="0" u="sng" strike="noStrike" cap="none" normalizeH="0" baseline="0" dirty="0">
                        <a:ln>
                          <a:noFill/>
                        </a:ln>
                        <a:solidFill>
                          <a:srgbClr val="FF9933"/>
                        </a:solidFill>
                        <a:effectLst/>
                        <a:latin typeface="Arial" charset="0"/>
                        <a:cs typeface="Times New Roman" pitchFamily="18"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ياربُّ مَن يسكنُ في مَسكنِكَ، أو مَن يَحلُّ في جبلِ قُدسِكَ. إلاَّ السَّالِكُ بلا عيبٍ، ويعملُ البرَّ ويتكلَّمُ الحقَّ في قلبهِ.</a:t>
                      </a:r>
                      <a:r>
                        <a:rPr kumimoji="0" lang="en-US" sz="3200" b="0" i="0" u="none" strike="noStrike" cap="none" normalizeH="0" baseline="0" dirty="0">
                          <a:ln>
                            <a:noFill/>
                          </a:ln>
                          <a:solidFill>
                            <a:schemeClr val="bg1"/>
                          </a:solidFill>
                          <a:effectLst/>
                          <a:latin typeface="Arial" charset="0"/>
                          <a:cs typeface="Arial" charset="0"/>
                        </a:rPr>
                        <a:t>  </a:t>
                      </a:r>
                      <a:r>
                        <a:rPr kumimoji="0" lang="ar-SA" sz="3200" b="1" i="0" u="none" strike="noStrike" cap="none" normalizeH="0" baseline="0" dirty="0">
                          <a:ln>
                            <a:noFill/>
                          </a:ln>
                          <a:solidFill>
                            <a:schemeClr val="bg1"/>
                          </a:solidFill>
                          <a:effectLst/>
                          <a:latin typeface="Arial" charset="0"/>
                          <a:cs typeface="Arial" charset="0"/>
                        </a:rPr>
                        <a:t>هللويا.</a:t>
                      </a:r>
                      <a:endParaRPr kumimoji="0" lang="en-CA" sz="3200" b="1" i="0" u="none" strike="noStrike" cap="none" normalizeH="0" baseline="0" dirty="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a:ln>
                            <a:noFill/>
                          </a:ln>
                          <a:solidFill>
                            <a:srgbClr val="FF9933"/>
                          </a:solidFill>
                          <a:effectLst/>
                          <a:latin typeface="Arial" charset="0"/>
                          <a:cs typeface="Times New Roman" pitchFamily="18" charset="0"/>
                        </a:rPr>
                        <a:t>Psalms 15:1-2</a:t>
                      </a:r>
                      <a:r>
                        <a:rPr kumimoji="0" lang="fr-FR" sz="2800" b="0" i="0" u="none" strike="noStrike" cap="none" normalizeH="0" baseline="0" dirty="0">
                          <a:ln>
                            <a:noFill/>
                          </a:ln>
                          <a:solidFill>
                            <a:schemeClr val="bg1"/>
                          </a:solidFill>
                          <a:effectLst/>
                          <a:latin typeface="Arial" charset="0"/>
                          <a:cs typeface="Arial" charset="0"/>
                        </a:rPr>
                        <a: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1 Seigneur, qui sera reçu dans ta tente? Qui demeurera sur ta montagne sainte?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2 L'homme à la conduite intègre, qui pratique la justice et dont les pensées sont honnêtes,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Alléluia.</a:t>
                      </a: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a:ln>
                            <a:noFill/>
                          </a:ln>
                          <a:solidFill>
                            <a:srgbClr val="FF9933"/>
                          </a:solidFill>
                          <a:effectLst/>
                          <a:latin typeface="Arial" charset="0"/>
                          <a:cs typeface="Times New Roman" pitchFamily="18" charset="0"/>
                        </a:rPr>
                        <a:t>Psalms 15:1-2</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Lord, who may abide in Your tabernacle? Who may dwell in Your holy hill?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 He who walks uprightly, And works righteousness, And speaks the truth in his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Alleluia</a:t>
                      </a:r>
                      <a:endParaRPr kumimoji="0" lang="en-CA" sz="2800" b="0" i="0" u="none" strike="noStrike" cap="none" normalizeH="0" baseline="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32877" name="Rectangle 13"/>
          <p:cNvSpPr>
            <a:spLocks noGrp="1" noChangeArrowheads="1"/>
          </p:cNvSpPr>
          <p:nvPr>
            <p:ph type="ctrTitle"/>
          </p:nvPr>
        </p:nvSpPr>
        <p:spPr/>
        <p:txBody>
          <a:bodyPr/>
          <a:lstStyle/>
          <a:p>
            <a:r>
              <a:rPr lang="en-US" dirty="0"/>
              <a:t>5pv</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3890" name="Group 2"/>
          <p:cNvGraphicFramePr>
            <a:graphicFrameLocks noGrp="1"/>
          </p:cNvGraphicFramePr>
          <p:nvPr/>
        </p:nvGraphicFramePr>
        <p:xfrm>
          <a:off x="34925" y="115888"/>
          <a:ext cx="9074150" cy="6644640"/>
        </p:xfrm>
        <a:graphic>
          <a:graphicData uri="http://schemas.openxmlformats.org/drawingml/2006/table">
            <a:tbl>
              <a:tblPr rtl="1"/>
              <a:tblGrid>
                <a:gridCol w="4392612">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يوحنا  </a:t>
                      </a:r>
                      <a:r>
                        <a:rPr kumimoji="0" lang="ar-EG" sz="3200" b="0" i="0" u="sng" strike="noStrike" cap="none" normalizeH="0" baseline="0">
                          <a:ln>
                            <a:noFill/>
                          </a:ln>
                          <a:solidFill>
                            <a:srgbClr val="FF9933"/>
                          </a:solidFill>
                          <a:effectLst/>
                          <a:latin typeface="Arial" charset="0"/>
                          <a:cs typeface="Arial" charset="0"/>
                        </a:rPr>
                        <a:t>( 4 : </a:t>
                      </a:r>
                      <a:r>
                        <a:rPr kumimoji="0" lang="ar-SA" sz="3200" b="0" i="0" u="sng" strike="noStrike" cap="none" normalizeH="0" baseline="0">
                          <a:ln>
                            <a:noFill/>
                          </a:ln>
                          <a:solidFill>
                            <a:srgbClr val="FF9933"/>
                          </a:solidFill>
                          <a:effectLst/>
                          <a:latin typeface="Arial" charset="0"/>
                          <a:cs typeface="Arial" charset="0"/>
                        </a:rPr>
                        <a:t>46 ـ 53 ) </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وكان في كفر ناحوم عبدٌ لملكٍ ابنه مريضٌ. هذا إذ سَمعَ أنَّ يسوعَ قد جاءَ من اليهوديَّةِ إلى الجليل انطلقَ إليهِ، وسألَهُ أن يَنزل ويَشفي ابنهُ. لأنَّه كان مُشرفاً على الموتِ.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275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Arial" charset="0"/>
                        </a:rPr>
                        <a:t>Jean 4 : 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46 Il y avait un officier royal dont le fils était malade à Capharnaüm. 47 ayant entendu dire que Jésus arrivait de Judée en Galilée, il vint le trouver et le priait de descendre guérir son fils qui se mourait.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Arial" charset="0"/>
                        </a:rPr>
                        <a:t>John 4:46-53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46 And there was a certain nobleman whose son was sick at Capernaum 47 When he heard that Jesus had come out of Judea into Galilee, he went to Him and implored Him to come down and heal his son, for he was at the point of death.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33901" name="Rectangle 13"/>
          <p:cNvSpPr>
            <a:spLocks noGrp="1" noChangeArrowheads="1"/>
          </p:cNvSpPr>
          <p:nvPr>
            <p:ph type="ctrTitle"/>
          </p:nvPr>
        </p:nvSpPr>
        <p:spPr/>
        <p:txBody>
          <a:bodyPr/>
          <a:lstStyle/>
          <a:p>
            <a:r>
              <a:rPr lang="en-US" dirty="0"/>
              <a:t>5v</a:t>
            </a: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4914" name="Group 2"/>
          <p:cNvGraphicFramePr>
            <a:graphicFrameLocks noGrp="1"/>
          </p:cNvGraphicFramePr>
          <p:nvPr/>
        </p:nvGraphicFramePr>
        <p:xfrm>
          <a:off x="34925" y="44450"/>
          <a:ext cx="9074150" cy="6467793"/>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له يسوع: " لا تؤمنونَ إنْ لم تُعاينوا آياتٍ وعجائبَ! " قال له عبدُ المَلِكِ: " يا سيِّدي، انزل قبل أن يموتَ فتاي ". قال له يسوع: " امضِ. ابنُكَ حيٌّ ". فآمنَ الرَّجلُ بالقولِ الذي قاله له يسوع، وذهبَ.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48 Jésus lui dit "Si vous ne voyez signes et prodiges, vous ne croirez donc jamais! 49 L'officier lui dit: "Seigneur, descends avant que mon enfant ne meure!" 50 Jésus lui dit: "Va, ton fils vit." Cet homme crut à la parole que Jésus lui avait dite et il se mit en route.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48 Then Jesus said to him, Unless you people see signs and wonders, you will by no means believe. 49 The nobleman said to Him, Sir, come down before my child dies! 50 Jesus said to him, Go your way; your son lives. So the man believed the word that Jesus spoke to him, and he went his way.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5938" name="Group 2"/>
          <p:cNvGraphicFramePr>
            <a:graphicFrameLocks noGrp="1"/>
          </p:cNvGraphicFramePr>
          <p:nvPr/>
        </p:nvGraphicFramePr>
        <p:xfrm>
          <a:off x="34925" y="115888"/>
          <a:ext cx="9001125" cy="6497638"/>
        </p:xfrm>
        <a:graphic>
          <a:graphicData uri="http://schemas.openxmlformats.org/drawingml/2006/table">
            <a:tbl>
              <a:tblPr rtl="1"/>
              <a:tblGrid>
                <a:gridCol w="4392612">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وفيما هو نازلٌ استقبلهُ عبيدُهُ قائلينَ: " إنَّ ابنَكَ حيٌّ ". فاستخبرهُمْ عن السَّاعةِ التي فيها أخذ يَتعافَى، فقالوا له: " أمس في السَّاعةِ السَّابعةِ تركتهُ الحُمَّى ". </a:t>
                      </a:r>
                      <a:endParaRPr kumimoji="0" lang="ar-EG" sz="3600" b="0" i="0" u="sng"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913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51 Tandis qu'il descendait, ses serviteurs vinrent à sa rencontre et dirent: "Ton enfant vit!" 52 Il leur demanda à quelle heure il s'était trouvé mieux et ils répondirent: "C'est hier, à la septième heure, que la fièvre l'a quitté."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51 And as he was now going down, his servants met him and told him, saying, Your son lives! 52 Then he inquired of them the hour when he got better. And they said to him, Yesterday at the seventh hour the fever left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6962" name="Group 2"/>
          <p:cNvGraphicFramePr>
            <a:graphicFrameLocks noGrp="1"/>
          </p:cNvGraphicFramePr>
          <p:nvPr/>
        </p:nvGraphicFramePr>
        <p:xfrm>
          <a:off x="34925" y="115888"/>
          <a:ext cx="9074150" cy="5907088"/>
        </p:xfrm>
        <a:graphic>
          <a:graphicData uri="http://schemas.openxmlformats.org/drawingml/2006/table">
            <a:tbl>
              <a:tblPr rtl="1"/>
              <a:tblGrid>
                <a:gridCol w="4465637">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ففهِمَ أبوه أنَّه في تلكَ السَّاعةِ التي قال له فيها يسوعُ إنَّ ابنَكَ حيٌّ. فآمنَ هو وبيتهُ كلُّه.</a:t>
                      </a:r>
                      <a:r>
                        <a:rPr kumimoji="0" lang="en-US" sz="3200" b="0" i="0" u="none" strike="noStrike" cap="none" normalizeH="0" baseline="0">
                          <a:ln>
                            <a:noFill/>
                          </a:ln>
                          <a:solidFill>
                            <a:schemeClr val="bg1"/>
                          </a:solidFill>
                          <a:effectLst/>
                          <a:latin typeface="Arial" charset="0"/>
                          <a:cs typeface="Arial" charset="0"/>
                        </a:rPr>
                        <a:t>           </a:t>
                      </a:r>
                      <a:r>
                        <a:rPr kumimoji="0" lang="ar-SA" sz="2800" b="1" i="0" u="none" strike="noStrike" cap="none" normalizeH="0" baseline="0">
                          <a:ln>
                            <a:noFill/>
                          </a:ln>
                          <a:solidFill>
                            <a:srgbClr val="FF9900"/>
                          </a:solidFill>
                          <a:effectLst/>
                          <a:latin typeface="Arial" charset="0"/>
                          <a:cs typeface="Arial" charset="0"/>
                        </a:rPr>
                        <a:t>( والمجد للـه دائماً )</a:t>
                      </a:r>
                      <a:endParaRPr kumimoji="0" lang="en-CA" sz="28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53 Le père constata que c'était à cette heure même que Jésus lui avait dit: "Ton fils vit." Dès lors il crut, lui et toute sa maisonnée.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en-US"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53 So the father knew that it was at the same hour in which Jesus said to him, Your son lives. And he himself believed, and his whole household.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7986" name="Rectangle 2"/>
          <p:cNvSpPr>
            <a:spLocks noChangeArrowheads="1"/>
          </p:cNvSpPr>
          <p:nvPr/>
        </p:nvSpPr>
        <p:spPr bwMode="auto">
          <a:xfrm>
            <a:off x="755650" y="3429000"/>
            <a:ext cx="7920038" cy="2101850"/>
          </a:xfrm>
          <a:prstGeom prst="rect">
            <a:avLst/>
          </a:prstGeom>
          <a:noFill/>
          <a:ln w="9525">
            <a:noFill/>
            <a:miter lim="800000"/>
            <a:headEnd/>
            <a:tailEnd/>
          </a:ln>
          <a:effectLst/>
        </p:spPr>
        <p:txBody>
          <a:bodyPr>
            <a:spAutoFit/>
          </a:bodyPr>
          <a:lstStyle/>
          <a:p>
            <a:pPr algn="ctr" rtl="0"/>
            <a:r>
              <a:rPr lang="en-US" sz="4400" u="sng">
                <a:solidFill>
                  <a:srgbClr val="FF9933"/>
                </a:solidFill>
              </a:rPr>
              <a:t>Matins Psalm and Gospel</a:t>
            </a:r>
          </a:p>
          <a:p>
            <a:pPr algn="ctr"/>
            <a:r>
              <a:rPr lang="ar-EG" sz="4400" u="sng">
                <a:solidFill>
                  <a:srgbClr val="FF9933"/>
                </a:solidFill>
              </a:rPr>
              <a:t>مزمور</a:t>
            </a:r>
            <a:r>
              <a:rPr lang="en-US" sz="4400" u="sng">
                <a:solidFill>
                  <a:srgbClr val="FF9933"/>
                </a:solidFill>
              </a:rPr>
              <a:t> </a:t>
            </a:r>
            <a:r>
              <a:rPr lang="ar-EG" sz="4400" u="sng">
                <a:solidFill>
                  <a:srgbClr val="FF9933"/>
                </a:solidFill>
              </a:rPr>
              <a:t>و أنجيل  باكر</a:t>
            </a:r>
          </a:p>
          <a:p>
            <a:pPr algn="ctr"/>
            <a:r>
              <a:rPr lang="fr-CA" sz="4400" u="sng">
                <a:solidFill>
                  <a:srgbClr val="FF9933"/>
                </a:solidFill>
              </a:rPr>
              <a:t>Psaume et Évangile du Matin</a:t>
            </a:r>
          </a:p>
        </p:txBody>
      </p:sp>
      <p:pic>
        <p:nvPicPr>
          <p:cNvPr id="4137987" name="Picture 3" descr="sun_cross"/>
          <p:cNvPicPr>
            <a:picLocks noChangeAspect="1" noChangeArrowheads="1"/>
          </p:cNvPicPr>
          <p:nvPr/>
        </p:nvPicPr>
        <p:blipFill>
          <a:blip r:embed="rId2"/>
          <a:srcRect/>
          <a:stretch>
            <a:fillRect/>
          </a:stretch>
        </p:blipFill>
        <p:spPr bwMode="auto">
          <a:xfrm>
            <a:off x="3352800" y="854075"/>
            <a:ext cx="2803525" cy="2430463"/>
          </a:xfrm>
          <a:prstGeom prst="rect">
            <a:avLst/>
          </a:prstGeom>
          <a:noFill/>
        </p:spPr>
      </p:pic>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39010" name="Group 2"/>
          <p:cNvGraphicFramePr>
            <a:graphicFrameLocks noGrp="1"/>
          </p:cNvGraphicFramePr>
          <p:nvPr/>
        </p:nvGraphicFramePr>
        <p:xfrm>
          <a:off x="107950" y="44450"/>
          <a:ext cx="9001125" cy="6265863"/>
        </p:xfrm>
        <a:graphic>
          <a:graphicData uri="http://schemas.openxmlformats.org/drawingml/2006/table">
            <a:tbl>
              <a:tblPr rtl="1"/>
              <a:tblGrid>
                <a:gridCol w="4465637">
                  <a:extLst>
                    <a:ext uri="{9D8B030D-6E8A-4147-A177-3AD203B41FA5}">
                      <a16:colId xmlns:a16="http://schemas.microsoft.com/office/drawing/2014/main" val="20000"/>
                    </a:ext>
                  </a:extLst>
                </a:gridCol>
                <a:gridCol w="45354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مز</a:t>
                      </a:r>
                      <a:r>
                        <a:rPr kumimoji="0" lang="ar-EG" sz="3600" b="0" i="0" u="sng" strike="noStrike" cap="none" normalizeH="0" baseline="0">
                          <a:ln>
                            <a:noFill/>
                          </a:ln>
                          <a:solidFill>
                            <a:srgbClr val="FF9933"/>
                          </a:solidFill>
                          <a:effectLst/>
                          <a:latin typeface="Arial" charset="0"/>
                          <a:cs typeface="Arial" charset="0"/>
                        </a:rPr>
                        <a:t>مور باكر</a:t>
                      </a:r>
                      <a:r>
                        <a:rPr kumimoji="0" lang="ar-SA" sz="3600" b="0" i="0" u="sng" strike="noStrike" cap="none" normalizeH="0" baseline="0">
                          <a:ln>
                            <a:noFill/>
                          </a:ln>
                          <a:solidFill>
                            <a:srgbClr val="FF9933"/>
                          </a:solidFill>
                          <a:effectLst/>
                          <a:latin typeface="Arial" charset="0"/>
                          <a:cs typeface="Arial" charset="0"/>
                        </a:rPr>
                        <a:t> </a:t>
                      </a:r>
                      <a:r>
                        <a:rPr kumimoji="0" lang="en-US" sz="3600" b="0" i="0" u="sng" strike="noStrike" cap="none" normalizeH="0" baseline="0">
                          <a:ln>
                            <a:noFill/>
                          </a:ln>
                          <a:solidFill>
                            <a:srgbClr val="FF9933"/>
                          </a:solidFill>
                          <a:effectLst/>
                          <a:latin typeface="Arial" charset="0"/>
                          <a:cs typeface="Arial" charset="0"/>
                        </a:rPr>
                        <a:t>24:3-4</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يَصعدُ إلى جبلِ الربِّ، أو مَن يقومُ في موضع قُدسِهِ. الطَّاهِرُ بيديِهِ، النَّقِيُّ بقلبِهِ. 		 هللويا.</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CA" sz="3200" b="0" i="0" u="sng" strike="noStrike" cap="none" normalizeH="0" baseline="0">
                          <a:ln>
                            <a:noFill/>
                          </a:ln>
                          <a:solidFill>
                            <a:srgbClr val="FF9933"/>
                          </a:solidFill>
                          <a:effectLst/>
                          <a:latin typeface="Arial" charset="0"/>
                          <a:cs typeface="Times New Roman" pitchFamily="18" charset="0"/>
                        </a:rPr>
                        <a:t>Psaume </a:t>
                      </a:r>
                      <a:r>
                        <a:rPr kumimoji="0" lang="en-US" sz="3200" b="0" i="0" u="sng" strike="noStrike" cap="none" normalizeH="0" baseline="0">
                          <a:ln>
                            <a:noFill/>
                          </a:ln>
                          <a:solidFill>
                            <a:srgbClr val="FF9933"/>
                          </a:solidFill>
                          <a:effectLst/>
                          <a:latin typeface="Arial" charset="0"/>
                          <a:cs typeface="Times New Roman" pitchFamily="18" charset="0"/>
                        </a:rPr>
                        <a:t>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Qui gravira la montagne du Seigneur? Qui se tiendra dans son saint lieu?</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L'homme aux mains innocentes et au cœur pur,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dirty="0">
                          <a:ln>
                            <a:noFill/>
                          </a:ln>
                          <a:solidFill>
                            <a:srgbClr val="FF9933"/>
                          </a:solidFill>
                          <a:effectLst/>
                          <a:latin typeface="Arial" charset="0"/>
                          <a:cs typeface="Times New Roman" pitchFamily="18" charset="0"/>
                        </a:rPr>
                        <a:t>Psalms 24:3-4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3 Who may ascend into the hill of the Lord? Or who may stand in His holy place?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4 He who has clean hands and a pure heart.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Alleluia</a:t>
                      </a:r>
                      <a:endParaRPr kumimoji="0" lang="en-CA" sz="2800" b="0" i="0" u="none" strike="noStrike" cap="none" normalizeH="0" baseline="0" dirty="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39021" name="Rectangle 13"/>
          <p:cNvSpPr>
            <a:spLocks noGrp="1" noChangeArrowheads="1"/>
          </p:cNvSpPr>
          <p:nvPr>
            <p:ph type="ctrTitle"/>
          </p:nvPr>
        </p:nvSpPr>
        <p:spPr/>
        <p:txBody>
          <a:bodyPr/>
          <a:lstStyle/>
          <a:p>
            <a:r>
              <a:rPr lang="en-US" dirty="0"/>
              <a:t>5pm</a:t>
            </a:r>
          </a:p>
        </p:txBody>
      </p:sp>
      <p:sp>
        <p:nvSpPr>
          <p:cNvPr id="4" name="Text Box 29">
            <a:hlinkClick r:id="" action="ppaction://macro?name=LetThemExaltHimForBishop"/>
          </p:cNvPr>
          <p:cNvSpPr txBox="1">
            <a:spLocks noChangeArrowheads="1"/>
          </p:cNvSpPr>
          <p:nvPr/>
        </p:nvSpPr>
        <p:spPr bwMode="auto">
          <a:xfrm>
            <a:off x="7391399" y="6400800"/>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0034" name="Group 2"/>
          <p:cNvGraphicFramePr>
            <a:graphicFrameLocks noGrp="1"/>
          </p:cNvGraphicFramePr>
          <p:nvPr/>
        </p:nvGraphicFramePr>
        <p:xfrm>
          <a:off x="34925" y="115888"/>
          <a:ext cx="9074150" cy="6581839"/>
        </p:xfrm>
        <a:graphic>
          <a:graphicData uri="http://schemas.openxmlformats.org/drawingml/2006/table">
            <a:tbl>
              <a:tblPr rtl="1"/>
              <a:tblGrid>
                <a:gridCol w="4032250">
                  <a:extLst>
                    <a:ext uri="{9D8B030D-6E8A-4147-A177-3AD203B41FA5}">
                      <a16:colId xmlns:a16="http://schemas.microsoft.com/office/drawing/2014/main" val="20000"/>
                    </a:ext>
                  </a:extLst>
                </a:gridCol>
                <a:gridCol w="5041900">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600" b="0" i="0" u="sng" strike="noStrike" cap="none" normalizeH="0" baseline="0">
                          <a:ln>
                            <a:noFill/>
                          </a:ln>
                          <a:solidFill>
                            <a:srgbClr val="FF9933"/>
                          </a:solidFill>
                          <a:effectLst/>
                          <a:latin typeface="Arial" charset="0"/>
                          <a:cs typeface="Arial" charset="0"/>
                        </a:rPr>
                        <a:t>يوحنا ( 3 : 17 ـ 21 )</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لم يُرسِل اللهُ ابنَهُ إلى العالم ليَدينَ العالمَ، بل ليَخلُصَ به العالمُ. فمَن يؤمن به لا يُدانُ،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688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Jean 3 : 17 - 21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17 Car Dieu n'a pas envoyé son Fils dans le monde pour juger le monde, mais pour que le monde soit sauvé par lui. 18 Qui croit en lui n'est pas jugé; qui ne croit pas est déjà jugé,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John 3:17-21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17 For God did not send His Son into the world to condemn the world, but that the world through Him might be saved. 18 He who believes in Him is not condemned; but he who does not believe is condemned already,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0045" name="Rectangle 13"/>
          <p:cNvSpPr>
            <a:spLocks noGrp="1" noChangeArrowheads="1"/>
          </p:cNvSpPr>
          <p:nvPr>
            <p:ph type="ctrTitle"/>
          </p:nvPr>
        </p:nvSpPr>
        <p:spPr/>
        <p:txBody>
          <a:bodyPr/>
          <a:lstStyle/>
          <a:p>
            <a:r>
              <a:rPr lang="en-US" dirty="0"/>
              <a:t>5m</a:t>
            </a: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1058" name="Group 2"/>
          <p:cNvGraphicFramePr>
            <a:graphicFrameLocks noGrp="1"/>
          </p:cNvGraphicFramePr>
          <p:nvPr/>
        </p:nvGraphicFramePr>
        <p:xfrm>
          <a:off x="107950" y="115888"/>
          <a:ext cx="9001125" cy="6119813"/>
        </p:xfrm>
        <a:graphic>
          <a:graphicData uri="http://schemas.openxmlformats.org/drawingml/2006/table">
            <a:tbl>
              <a:tblPr rtl="1"/>
              <a:tblGrid>
                <a:gridCol w="4321175">
                  <a:extLst>
                    <a:ext uri="{9D8B030D-6E8A-4147-A177-3AD203B41FA5}">
                      <a16:colId xmlns:a16="http://schemas.microsoft.com/office/drawing/2014/main" val="20000"/>
                    </a:ext>
                  </a:extLst>
                </a:gridCol>
                <a:gridCol w="4679950">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لا يؤمن به، فقد دِينَ، لأنَّه لم يؤمن بِاسم ابن الله الوحيد. وهذه هيَ الدَّينونة: إنَّ النُّور قد جاءَ إلى العالم، وأحبَّ النَّاس الظُّلمة أكثر مِن النُّور، لأنَّ أعمالَهُم كانت شرِّيرةً.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3910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parce qu'il n'a pas cru au nom du Fils unique de Dieu. 19 Et le jugement le voici: la lumière est venue dans le monde, et les hommes ont préféré l'obscurité à la lumière parce que leurs oeuvres étaient mauvaises.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because he has not believed in the name of the only begotten Son of God. 19 And this is the condemnation, that the light has come into the world, and men loved darkness rather than light, because their deeds were evil.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2082" name="Group 2"/>
          <p:cNvGraphicFramePr>
            <a:graphicFrameLocks noGrp="1"/>
          </p:cNvGraphicFramePr>
          <p:nvPr/>
        </p:nvGraphicFramePr>
        <p:xfrm>
          <a:off x="34925" y="115888"/>
          <a:ext cx="9001125" cy="6352032"/>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كلَّ مَن يَعملُ الشَّر يُبغِضُ النُّور، ولا يأتى إلى النُّور، لئلاَّ توبَّخ أعماله لأنَّها شرِّيرة. والذي يفعل الحقَّ فيأتي إلى النُّور، لكي تَظهر أعمالَهُ أنَّها باللهِ مَعمولةٌ.</a:t>
                      </a:r>
                      <a:r>
                        <a:rPr kumimoji="0" lang="en-US" sz="3200" b="0" i="0" u="none" strike="noStrike" cap="none" normalizeH="0" baseline="0">
                          <a:ln>
                            <a:noFill/>
                          </a:ln>
                          <a:solidFill>
                            <a:schemeClr val="bg1"/>
                          </a:solidFill>
                          <a:effectLst/>
                          <a:latin typeface="Arial" charset="0"/>
                          <a:cs typeface="Arial" charset="0"/>
                        </a:rPr>
                        <a:t>   </a:t>
                      </a:r>
                      <a:r>
                        <a:rPr kumimoji="0" lang="ar-EG" sz="3200" b="1" i="0" u="none" strike="noStrike" cap="none" normalizeH="0" baseline="0">
                          <a:ln>
                            <a:noFill/>
                          </a:ln>
                          <a:solidFill>
                            <a:srgbClr val="FF9900"/>
                          </a:solidFill>
                          <a:effectLst/>
                          <a:latin typeface="Arial" charset="0"/>
                          <a:cs typeface="Arial" charset="0"/>
                        </a:rPr>
                        <a:t>( والمجد للـه دائماً )</a:t>
                      </a:r>
                      <a:endParaRPr kumimoji="0" lang="en-CA" sz="32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20 En effet, quiconque fait le mal hait la lumière et ne vient pas à la lumière, de crainte que ses oeuvres soient démasquées. 21 Celui qui fait la vérité vient à la lumière pour que ses oeuvres soient manifestées, elles qui ont été accomplies en Dieu.</a:t>
                      </a:r>
                      <a:endParaRPr kumimoji="0" lang="ar-EG" sz="2400" b="0" i="0" u="none" strike="noStrike" cap="none" normalizeH="0" baseline="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20 For everyone practicing evil hates the light and does not come to the light, lest his deeds should be exposed. 21 But he who does the truth comes to the light, that his deeds may be clearly seen, that they have been done in God.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endParaRPr kumimoji="0" lang="en-CA" sz="2400" b="1" i="0" u="none" strike="noStrike" cap="none" normalizeH="0" baseline="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3106"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a:solidFill>
                  <a:schemeClr val="bg1"/>
                </a:solidFill>
              </a:rPr>
              <a:t>Paul, the servant of our Lord, Jesus Christ, called to be an apostle, appointed to the Gospel of God. </a:t>
            </a:r>
          </a:p>
        </p:txBody>
      </p:sp>
      <p:sp>
        <p:nvSpPr>
          <p:cNvPr id="4143107"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4143108"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a:solidFill>
                  <a:schemeClr val="bg1"/>
                </a:solidFill>
              </a:rPr>
              <a:t>THE PAULINE EPISTLE</a:t>
            </a:r>
          </a:p>
        </p:txBody>
      </p:sp>
      <p:pic>
        <p:nvPicPr>
          <p:cNvPr id="4143109" name="Picture 5" descr="St Paul the Apostle"/>
          <p:cNvPicPr>
            <a:picLocks noChangeAspect="1" noChangeArrowheads="1"/>
          </p:cNvPicPr>
          <p:nvPr/>
        </p:nvPicPr>
        <p:blipFill>
          <a:blip r:embed="rId3"/>
          <a:srcRect/>
          <a:stretch>
            <a:fillRect/>
          </a:stretch>
        </p:blipFill>
        <p:spPr bwMode="auto">
          <a:xfrm>
            <a:off x="3492500" y="1268413"/>
            <a:ext cx="2879725" cy="2879725"/>
          </a:xfrm>
          <a:prstGeom prst="rect">
            <a:avLst/>
          </a:prstGeom>
          <a:noFill/>
        </p:spPr>
      </p:pic>
    </p:spTree>
  </p:cSld>
  <p:clrMapOvr>
    <a:masterClrMapping/>
  </p:clrMapOvr>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5154" name="Group 2"/>
          <p:cNvGraphicFramePr>
            <a:graphicFrameLocks noGrp="1"/>
          </p:cNvGraphicFramePr>
          <p:nvPr/>
        </p:nvGraphicFramePr>
        <p:xfrm>
          <a:off x="34925" y="44450"/>
          <a:ext cx="9145588" cy="6678168"/>
        </p:xfrm>
        <a:graphic>
          <a:graphicData uri="http://schemas.openxmlformats.org/drawingml/2006/table">
            <a:tbl>
              <a:tblPr rtl="1"/>
              <a:tblGrid>
                <a:gridCol w="4679950">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رسالة بولس الرسول إلى العبرانيين</a:t>
                      </a:r>
                      <a:r>
                        <a:rPr kumimoji="0" lang="en-US" sz="3200" b="0" i="0" u="sng" strike="noStrike" cap="none" normalizeH="0" baseline="0">
                          <a:ln>
                            <a:noFill/>
                          </a:ln>
                          <a:solidFill>
                            <a:srgbClr val="FF9933"/>
                          </a:solidFill>
                          <a:effectLst/>
                          <a:latin typeface="Arial" charset="0"/>
                          <a:cs typeface="Arial" charset="0"/>
                        </a:rPr>
                        <a:t> </a:t>
                      </a:r>
                      <a:r>
                        <a:rPr kumimoji="0" lang="ar-EG" sz="3200" b="0" i="0" u="sng" strike="noStrike" cap="none" normalizeH="0" baseline="0">
                          <a:ln>
                            <a:noFill/>
                          </a:ln>
                          <a:solidFill>
                            <a:srgbClr val="FF9933"/>
                          </a:solidFill>
                          <a:effectLst/>
                          <a:latin typeface="Arial" charset="0"/>
                          <a:cs typeface="Arial" charset="0"/>
                        </a:rPr>
                        <a:t>(</a:t>
                      </a:r>
                      <a:r>
                        <a:rPr kumimoji="0" lang="en-US" sz="2800" b="0" i="0" u="sng" strike="noStrike" cap="none" normalizeH="0" baseline="0">
                          <a:ln>
                            <a:noFill/>
                          </a:ln>
                          <a:solidFill>
                            <a:srgbClr val="FF9933"/>
                          </a:solidFill>
                          <a:effectLst/>
                          <a:latin typeface="Arial" charset="0"/>
                          <a:cs typeface="Arial" charset="0"/>
                        </a:rPr>
                        <a:t>7:1-17</a:t>
                      </a:r>
                      <a:r>
                        <a:rPr kumimoji="0" lang="ar-SA" sz="3200" b="0" i="0" u="sng" strike="noStrike" cap="none" normalizeH="0" baseline="0">
                          <a:ln>
                            <a:noFill/>
                          </a:ln>
                          <a:solidFill>
                            <a:srgbClr val="FF9933"/>
                          </a:solidFill>
                          <a:effectLst/>
                          <a:latin typeface="Arial" charset="0"/>
                          <a:cs typeface="Arial" charset="0"/>
                        </a:rPr>
                        <a:t>)</a:t>
                      </a:r>
                      <a:endParaRPr kumimoji="0" lang="ar-EG"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 مَلكي صادقَ هذا، مَلِكَ ساليمَ، كاهِنَ اللهِ العليِّ، الذي خرجَ لاستقبال إبراهيمَ حالَ رجوعه من كَسرَةِ المُلوكِ وبارَكهُ، الذي قَسَمَ لهُ إبراهيمُ عُشراً مِنْ كُلِّ شيءٍ يمتلكه. المُتَرْجَمَ أوَّلاً " مَلِكَ البرِّ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sng" strike="noStrike" cap="none" normalizeH="0" baseline="0">
                          <a:ln>
                            <a:noFill/>
                          </a:ln>
                          <a:solidFill>
                            <a:srgbClr val="FF9933"/>
                          </a:solidFill>
                          <a:effectLst/>
                          <a:latin typeface="Arial" charset="0"/>
                          <a:cs typeface="Arial" charset="0"/>
                        </a:rPr>
                        <a:t>Hébreux </a:t>
                      </a:r>
                      <a:r>
                        <a:rPr kumimoji="0" lang="en-US" sz="2800" b="0" i="0" u="sng" strike="noStrike" cap="none" normalizeH="0" baseline="0">
                          <a:ln>
                            <a:noFill/>
                          </a:ln>
                          <a:solidFill>
                            <a:srgbClr val="FF9933"/>
                          </a:solidFill>
                          <a:effectLst/>
                          <a:latin typeface="Arial" charset="0"/>
                          <a:cs typeface="Arial" charset="0"/>
                        </a:rPr>
                        <a:t>7:1-17</a:t>
                      </a:r>
                      <a:endParaRPr kumimoji="0" lang="fr-FR" sz="28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Ce Melkisédeq, roi de Salem, prêtre du Dieu très haut, est allé à la rencontre d'Abraham, lorsque celui-ci revenait du combat contre les rois, et l'a béni. 2 C'est à lui qu'Abraham remit la dîme de tout. D'abord, il porte un nom qui se traduit "roi de justice",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a:ln>
                            <a:noFill/>
                          </a:ln>
                          <a:solidFill>
                            <a:srgbClr val="FF9933"/>
                          </a:solidFill>
                          <a:effectLst/>
                          <a:latin typeface="Arial" charset="0"/>
                          <a:cs typeface="Arial" charset="0"/>
                        </a:rPr>
                        <a:t>Hebrews  7:1-17</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 For this Melchizedek, king of Salem, priest of the Most High God, who met Abraham returning from the slaughter of the kings and blessed him, 2 to whom also Abraham gave a tenth part of all, first being translated king of righteousness,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45165" name="Rectangle 13"/>
          <p:cNvSpPr>
            <a:spLocks noGrp="1" noChangeArrowheads="1"/>
          </p:cNvSpPr>
          <p:nvPr>
            <p:ph type="ctrTitle"/>
          </p:nvPr>
        </p:nvSpPr>
        <p:spPr/>
        <p:txBody>
          <a:bodyPr/>
          <a:lstStyle/>
          <a:p>
            <a:r>
              <a:rPr lang="en-US" dirty="0"/>
              <a:t>5p</a:t>
            </a:r>
          </a:p>
        </p:txBody>
      </p:sp>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6178" name="Group 2"/>
          <p:cNvGraphicFramePr>
            <a:graphicFrameLocks noGrp="1"/>
          </p:cNvGraphicFramePr>
          <p:nvPr/>
        </p:nvGraphicFramePr>
        <p:xfrm>
          <a:off x="34925" y="115888"/>
          <a:ext cx="9074150" cy="6218238"/>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أيضاً مَلِكَ ساليمَ " الذي معناه " مَلِكَ السَّلام " بلا أبٍ، بلا أُمٍّ، بلا نسبٍ. لا بداءَةَ أيَّام لهُ ولا نهايَةَ حياةٍ. بل هو مُشبَّهٌ بِابنِ اللهِ، يبقَى كاهناً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et ensuite, il est aussi roi de Salem, c'est-à-dire roi de paix. 3 Lui qui n'a ni père, ni mère, ni généalogie, ni commencement pour ses jours, ni fin pour sa vie, mais qui est assimilé au Fils de Dieu reste prêtre à perpétuité.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and then also king of Salem, meaning king of peace, 3 without father, without mother, without genealogy, having neither beginning of days nor end of life, but made like the Son of God, remains a priest continually.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7202" name="Group 2"/>
          <p:cNvGraphicFramePr>
            <a:graphicFrameLocks noGrp="1"/>
          </p:cNvGraphicFramePr>
          <p:nvPr/>
        </p:nvGraphicFramePr>
        <p:xfrm>
          <a:off x="34925" y="44450"/>
          <a:ext cx="9074150" cy="6585585"/>
        </p:xfrm>
        <a:graphic>
          <a:graphicData uri="http://schemas.openxmlformats.org/drawingml/2006/table">
            <a:tbl>
              <a:tblPr rtl="1"/>
              <a:tblGrid>
                <a:gridCol w="4321175">
                  <a:extLst>
                    <a:ext uri="{9D8B030D-6E8A-4147-A177-3AD203B41FA5}">
                      <a16:colId xmlns:a16="http://schemas.microsoft.com/office/drawing/2014/main" val="20000"/>
                    </a:ext>
                  </a:extLst>
                </a:gridCol>
                <a:gridCol w="4752975">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ثُمَّ انظروا مَا أعظمَ هذا الذي أعطاهُ إبراهيمُ رئيسُ الآباءِ، عُشراً مِنْ خيار مالهُ! وأمَّا الذينَ هُم مِن بني لاوي، عِندما يأخذونَ الكهنوتَ، فلهُمْ وصيَّةٌ أنْ يأخذوا مِن الشَّعب</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4 Contemplez la grandeur de ce personnage, à qui Abraham a donné en dîme la meilleure part du butin, lui, le patriarche. 5 Or, ceux des fils de Lévi qui reçoivent le sacerdoce ont ordre, de par la loi, de prélever la dîme sur le peuple,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4 Now consider how great this man was, to whom even the patriarch Abraham gave a tenth of the spoils. 5 And indeed those who are of the sons of Levi, who receive the priesthood, have a commandment to receive tithes from the people according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8226" name="Group 2"/>
          <p:cNvGraphicFramePr>
            <a:graphicFrameLocks noGrp="1"/>
          </p:cNvGraphicFramePr>
          <p:nvPr/>
        </p:nvGraphicFramePr>
        <p:xfrm>
          <a:off x="34925" y="44450"/>
          <a:ext cx="9074150" cy="6514148"/>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أي إخوتهم بمقتضَى النَّاموس، مع أنَّهم قد خرجوا من صُلبِ إبراهيم. ولكنَّ الذي ليسَ له نسبٌ منهُم، قد أخذ عُشراً من إبراهيم، وبارَك الذي له المواعيدُ! وبدونَ كلّ جدالٍ: الأصغرُ يُبَارَكُ مِن الأكبر منه،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c'est-à-dire sur leurs frères, qui sont pourtant des descendants d'Abraham.6 Mais lui, qui ne figure pas dans leurs généalogies, a soumis Abraham à la dîme et a béni le titulaire des promesses. 7 Or, sans aucune contestation, c'est l'inférieur qui est béni par le supérieur. </a:t>
                      </a:r>
                      <a:endParaRPr kumimoji="0" lang="en-US"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that is, from their brethren, though they have come from the loins of Abraham; 6 but he whose genealogy is not derived from them received tithes from Abraham and blessed him who had the promises. 7 Now beyond all contradiction the lesser is blessed by the better.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49250" name="Group 2"/>
          <p:cNvGraphicFramePr>
            <a:graphicFrameLocks noGrp="1"/>
          </p:cNvGraphicFramePr>
          <p:nvPr/>
        </p:nvGraphicFramePr>
        <p:xfrm>
          <a:off x="34925" y="44450"/>
          <a:ext cx="9074150" cy="708374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716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وهنا أُناسٌ مائتونَ يأخذون عُشوراً، وأمَّا هُناكَ فالمشهودُ له بأنَّه حيٌّ. كقول مَن يقول عن إبراهيم، ولاوي أيضاً الآخذ العشور قد أعطى العشور. لأنَّه كان بعدُ في صُلبِ أبيه حين استقبله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Et ici, ceux qui perçoivent la dîme sont des hommes qui meurent, là c'est quelqu'un dont on atteste qu'il vit. 9 Et pour tout dire, en la personne d'Abraham, même Lévi, qui perçoit la dîme, a été soumis à la dîme. Car il était encore dans les reins de son ancêtre, lorsque eut lieu la rencontre avec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Here mortal men receive tithes, but there he receives them, of whom it is witnessed that he lives. 9 Even Levi, who receives tithes, paid tithes through Abraham, so to speak, 10 for he was still in the loins of his father when Melchizedek met him.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0274" name="Group 2"/>
          <p:cNvGraphicFramePr>
            <a:graphicFrameLocks noGrp="1"/>
          </p:cNvGraphicFramePr>
          <p:nvPr/>
        </p:nvGraphicFramePr>
        <p:xfrm>
          <a:off x="107950" y="44450"/>
          <a:ext cx="8928100"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248150">
                  <a:extLst>
                    <a:ext uri="{9D8B030D-6E8A-4147-A177-3AD203B41FA5}">
                      <a16:colId xmlns:a16="http://schemas.microsoft.com/office/drawing/2014/main" val="20001"/>
                    </a:ext>
                  </a:extLst>
                </a:gridCol>
              </a:tblGrid>
              <a:tr h="11525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فلو كان بالكهنوت اللاويِّ كمالٌ ـ إذ الشَّعب أخذ النَّاموس عليه ـ ماذا كانت الحاجة بعدُ إلى أن يقوم كاهنٌ آخَرُ على رتبة ملكي صادق، ولا يُقالُ " على رُتبةِ هارون " ؟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Si on était parvenu à un parfait accomplissement par le sacerdoce lévitique, car il était la base de la législation donnée au peuple, quel besoin y aurait-il eu encore de susciter un autre prêtre, dans la ligne de Melkisédeq, au lieu de le désigner dans la ligne d'Aaron?</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Therefore, if perfection were through the Levitical priesthood (for under it the people received the law), what further need was there that another priest should rise according to the order of Melchizedek, and not be called according to the order of Aaron?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1298" name="Group 2"/>
          <p:cNvGraphicFramePr>
            <a:graphicFrameLocks noGrp="1"/>
          </p:cNvGraphicFramePr>
          <p:nvPr/>
        </p:nvGraphicFramePr>
        <p:xfrm>
          <a:off x="34925" y="44450"/>
          <a:ext cx="9145588" cy="6769101"/>
        </p:xfrm>
        <a:graphic>
          <a:graphicData uri="http://schemas.openxmlformats.org/drawingml/2006/table">
            <a:tbl>
              <a:tblPr rtl="1"/>
              <a:tblGrid>
                <a:gridCol w="4464050">
                  <a:extLst>
                    <a:ext uri="{9D8B030D-6E8A-4147-A177-3AD203B41FA5}">
                      <a16:colId xmlns:a16="http://schemas.microsoft.com/office/drawing/2014/main" val="20000"/>
                    </a:ext>
                  </a:extLst>
                </a:gridCol>
                <a:gridCol w="46815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لأنَّه إنْ تغيَّرَ الكهنوتُ، فبالضَّرورةِ يَصيرُ تغيُّرٌ للنَّاموس أيضاً. لأنَّ الذي يُقال عنه هذا كان أُخِذَ من سبط آخَرَ لم يُلازم أحدٌ منه المذبح. فإنَّه واضحٌ أنَّ ربَّنا قد طلعَ من سبطِ يهوذا،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Car un changement de sacerdoce entraîne forcément un changement de loi. 13 Et celui que vise le texte cité fait partie d'une tribu dont aucun membre n'a été affecté au service de l'autel. 14 Il est notoire, en effet, que notre Seigneur est issu de Juda,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For the priesthood being changed, of necessity there is also a change of the law. 13 For He of whom these things are spoken belongs to another tribe, from which no man has officiated at the altar. 14 For it is evident that our Lord arose from Judah,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2322" name="Group 2"/>
          <p:cNvGraphicFramePr>
            <a:graphicFrameLocks noGrp="1"/>
          </p:cNvGraphicFramePr>
          <p:nvPr/>
        </p:nvGraphicFramePr>
        <p:xfrm>
          <a:off x="34925" y="44450"/>
          <a:ext cx="9074150" cy="5953126"/>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الذي لم يَتكلَّم عنه موسى شيئاً من جهة الكهنوت. وذلك أكثر وضوحاً أيضاً إنْ كان على شبهِ ملكي صادق يقوم كاهنٌ آخَرُ،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5132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d'une tribu pour laquelle Moïse n'a rien dit dans ses textes sur les prêtres. 15 Et l'évidence est plus grande encore si l'autre prêtre suscité ressemble à Melkisédeq,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of which tribe Moses spoke nothing concerning priesthood. 15 And it is yet far more evident if, in the likeness of Melchizedek, there arises another priest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3346" name="Group 2"/>
          <p:cNvGraphicFramePr>
            <a:graphicFrameLocks noGrp="1"/>
          </p:cNvGraphicFramePr>
          <p:nvPr/>
        </p:nvGraphicFramePr>
        <p:xfrm>
          <a:off x="34925" y="115888"/>
          <a:ext cx="9074150" cy="6581776"/>
        </p:xfrm>
        <a:graphic>
          <a:graphicData uri="http://schemas.openxmlformats.org/drawingml/2006/table">
            <a:tbl>
              <a:tblPr rtl="1"/>
              <a:tblGrid>
                <a:gridCol w="4787900">
                  <a:extLst>
                    <a:ext uri="{9D8B030D-6E8A-4147-A177-3AD203B41FA5}">
                      <a16:colId xmlns:a16="http://schemas.microsoft.com/office/drawing/2014/main" val="20000"/>
                    </a:ext>
                  </a:extLst>
                </a:gridCol>
                <a:gridCol w="4286250">
                  <a:extLst>
                    <a:ext uri="{9D8B030D-6E8A-4147-A177-3AD203B41FA5}">
                      <a16:colId xmlns:a16="http://schemas.microsoft.com/office/drawing/2014/main" val="20001"/>
                    </a:ext>
                  </a:extLst>
                </a:gridCol>
              </a:tblGrid>
              <a:tr h="19732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وهذا قد صار ليسَ بحَسبِ ناموس وصيَّةٍ جسديَّةٍ، بل بحسبِ قوَّة حياةٍ لا تزول. لأنَّه يشهد عنه أنكَ: " الكاهن إلى الأبدِ على رُتبةِ ملكي صادق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6085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16 et n'accède pas à la prêtrise en vertu d'une loi de filiation humaine, mais en vertu de la puissance d'une vie indestructible. 17 Ce témoignage, en effet, lui est rendu: Tu es prêtre pour l'éternité à la manière de Melkisédeq.</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16 who has come, not according to the law of a fleshly commandment, but according to the power of an endless life. 17 For He testifies: You are a priest forever According to the order of Melchizedek.</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4370" name="Rectangle 2"/>
          <p:cNvSpPr>
            <a:spLocks noChangeArrowheads="1"/>
          </p:cNvSpPr>
          <p:nvPr/>
        </p:nvSpPr>
        <p:spPr bwMode="auto">
          <a:xfrm>
            <a:off x="395288" y="1196975"/>
            <a:ext cx="8569325" cy="3503613"/>
          </a:xfrm>
          <a:prstGeom prst="rect">
            <a:avLst/>
          </a:prstGeom>
          <a:noFill/>
          <a:ln w="9525">
            <a:noFill/>
            <a:miter lim="800000"/>
            <a:headEnd/>
            <a:tailEnd/>
          </a:ln>
          <a:effectLst/>
        </p:spPr>
        <p:txBody>
          <a:bodyPr>
            <a:spAutoFit/>
          </a:bodyPr>
          <a:lstStyle/>
          <a:p>
            <a:pPr algn="ctr"/>
            <a:r>
              <a:rPr lang="en-US" sz="3200">
                <a:solidFill>
                  <a:srgbClr val="FF9900"/>
                </a:solidFill>
              </a:rPr>
              <a:t>The Grace of God the Father be with you all. Amen</a:t>
            </a:r>
          </a:p>
          <a:p>
            <a:pPr algn="ctr"/>
            <a:endParaRPr lang="ar-EG" sz="3200">
              <a:solidFill>
                <a:srgbClr val="FF9900"/>
              </a:solidFill>
            </a:endParaRPr>
          </a:p>
          <a:p>
            <a:pPr algn="ctr"/>
            <a:r>
              <a:rPr lang="ar-SA" sz="3200">
                <a:solidFill>
                  <a:srgbClr val="FF9900"/>
                </a:solidFill>
              </a:rPr>
              <a:t>نعمة اللـه الآب فلتحل على أرواحنا يا آبائي وإخوتي. آمين. </a:t>
            </a:r>
          </a:p>
          <a:p>
            <a:pPr algn="ctr"/>
            <a:endParaRPr lang="en-US" sz="3200">
              <a:solidFill>
                <a:srgbClr val="FF9900"/>
              </a:solidFill>
            </a:endParaRPr>
          </a:p>
          <a:p>
            <a:pPr algn="ctr"/>
            <a:r>
              <a:rPr lang="fr-CA" sz="3200">
                <a:solidFill>
                  <a:srgbClr val="FF9900"/>
                </a:solidFill>
              </a:rPr>
              <a:t>La grâce de Dieu le Père soit avec vous tous. Amen</a:t>
            </a:r>
          </a:p>
        </p:txBody>
      </p:sp>
      <p:sp>
        <p:nvSpPr>
          <p:cNvPr id="4" name="Action Button: Custom 3">
            <a:hlinkClick r:id="" action="ppaction://macro?name=ApetJeekEvol" highlightClick="1"/>
          </p:cNvPr>
          <p:cNvSpPr/>
          <p:nvPr/>
        </p:nvSpPr>
        <p:spPr>
          <a:xfrm>
            <a:off x="2895600" y="6324600"/>
            <a:ext cx="3200400" cy="533400"/>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100" b="1" dirty="0">
                <a:solidFill>
                  <a:schemeClr val="bg1"/>
                </a:solidFill>
              </a:rPr>
              <a:t>The Catholic Response  - </a:t>
            </a:r>
            <a:r>
              <a:rPr lang="ar-EG" sz="1200" b="1" dirty="0">
                <a:solidFill>
                  <a:schemeClr val="bg1"/>
                </a:solidFill>
              </a:rPr>
              <a:t>مرد الكاثوليكون </a:t>
            </a:r>
            <a:r>
              <a:rPr lang="en-CA" sz="1100" b="1" dirty="0">
                <a:solidFill>
                  <a:schemeClr val="bg1"/>
                </a:solidFill>
              </a:rPr>
              <a:t>   </a:t>
            </a:r>
          </a:p>
          <a:p>
            <a:pPr algn="ctr" rtl="0"/>
            <a:r>
              <a:rPr lang="en-CA" sz="1000" b="1" dirty="0">
                <a:solidFill>
                  <a:schemeClr val="bg1"/>
                </a:solidFill>
              </a:rPr>
              <a:t> (</a:t>
            </a:r>
            <a:r>
              <a:rPr lang="en-CA" sz="900" b="1" dirty="0" err="1">
                <a:solidFill>
                  <a:schemeClr val="bg1"/>
                </a:solidFill>
              </a:rPr>
              <a:t>Apetjeek</a:t>
            </a:r>
            <a:r>
              <a:rPr lang="en-CA" sz="900" b="1" dirty="0">
                <a:solidFill>
                  <a:schemeClr val="bg1"/>
                </a:solidFill>
              </a:rPr>
              <a:t> </a:t>
            </a:r>
            <a:r>
              <a:rPr lang="en-CA" sz="900" b="1" dirty="0" err="1">
                <a:solidFill>
                  <a:schemeClr val="bg1"/>
                </a:solidFill>
              </a:rPr>
              <a:t>Evol</a:t>
            </a:r>
            <a:r>
              <a:rPr lang="en-CA" sz="900" b="1" dirty="0">
                <a:solidFill>
                  <a:schemeClr val="bg1"/>
                </a:solidFill>
              </a:rPr>
              <a:t> -</a:t>
            </a:r>
            <a:r>
              <a:rPr lang="en-CA" sz="1200" b="1" dirty="0">
                <a:solidFill>
                  <a:schemeClr val="bg1"/>
                </a:solidFill>
              </a:rPr>
              <a:t> </a:t>
            </a:r>
            <a:r>
              <a:rPr lang="en-CA" sz="1200" b="1" dirty="0" err="1">
                <a:solidFill>
                  <a:schemeClr val="bg1"/>
                </a:solidFill>
                <a:latin typeface="Coptic" pitchFamily="2" charset="0"/>
              </a:rPr>
              <a:t>Apetj</a:t>
            </a:r>
            <a:r>
              <a:rPr lang="en-CA" sz="1200" b="1" dirty="0">
                <a:solidFill>
                  <a:schemeClr val="bg1"/>
                </a:solidFill>
                <a:latin typeface="Coptic" pitchFamily="2" charset="0"/>
              </a:rPr>
              <a:t>/k </a:t>
            </a:r>
            <a:r>
              <a:rPr lang="en-CA" sz="1200" b="1" dirty="0" err="1">
                <a:solidFill>
                  <a:schemeClr val="bg1"/>
                </a:solidFill>
                <a:latin typeface="Coptic" pitchFamily="2" charset="0"/>
              </a:rPr>
              <a:t>e~bol</a:t>
            </a:r>
            <a:r>
              <a:rPr lang="en-CA" sz="900" b="1" dirty="0">
                <a:solidFill>
                  <a:schemeClr val="bg1"/>
                </a:solidFill>
                <a:latin typeface="Coptic" pitchFamily="2" charset="0"/>
              </a:rPr>
              <a:t> - </a:t>
            </a:r>
            <a:r>
              <a:rPr lang="ar-EG" sz="900" b="1" dirty="0">
                <a:solidFill>
                  <a:schemeClr val="bg1"/>
                </a:solidFill>
              </a:rPr>
              <a:t>آ بيت جيك إيفول</a:t>
            </a:r>
            <a:r>
              <a:rPr lang="en-CA" sz="900" b="1" dirty="0">
                <a:solidFill>
                  <a:schemeClr val="bg1"/>
                </a:solidFill>
              </a:rPr>
              <a:t>)</a:t>
            </a:r>
            <a:endParaRPr lang="en-CA" sz="1000" b="1" dirty="0">
              <a:solidFill>
                <a:schemeClr val="bg1"/>
              </a:solidFill>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5394" name="Rectangle 2"/>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415539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CATHOLIC EPISTLE</a:t>
            </a:r>
          </a:p>
        </p:txBody>
      </p:sp>
      <p:pic>
        <p:nvPicPr>
          <p:cNvPr id="4155396" name="Picture 4" descr="earth"/>
          <p:cNvPicPr>
            <a:picLocks noChangeAspect="1" noChangeArrowheads="1"/>
          </p:cNvPicPr>
          <p:nvPr/>
        </p:nvPicPr>
        <p:blipFill>
          <a:blip r:embed="rId3"/>
          <a:srcRect/>
          <a:stretch>
            <a:fillRect/>
          </a:stretch>
        </p:blipFill>
        <p:spPr bwMode="auto">
          <a:xfrm>
            <a:off x="2771775" y="1917700"/>
            <a:ext cx="3752850" cy="3816350"/>
          </a:xfrm>
          <a:prstGeom prst="rect">
            <a:avLst/>
          </a:prstGeom>
          <a:noFill/>
        </p:spPr>
      </p:pic>
    </p:spTree>
  </p:cSld>
  <p:clrMapOvr>
    <a:masterClrMapping/>
  </p:clrMapOvr>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7442" name="Group 2"/>
          <p:cNvGraphicFramePr>
            <a:graphicFrameLocks noGrp="1"/>
          </p:cNvGraphicFramePr>
          <p:nvPr/>
        </p:nvGraphicFramePr>
        <p:xfrm>
          <a:off x="34925" y="44450"/>
          <a:ext cx="9074150" cy="6644640"/>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الكاثوليكون من رسالة </a:t>
                      </a:r>
                      <a:r>
                        <a:rPr kumimoji="0" lang="ar-EG" sz="3200" b="0" i="0" u="sng" strike="noStrike" cap="none" normalizeH="0" baseline="0">
                          <a:ln>
                            <a:noFill/>
                          </a:ln>
                          <a:solidFill>
                            <a:srgbClr val="FF9933"/>
                          </a:solidFill>
                          <a:effectLst/>
                          <a:latin typeface="Arial" charset="0"/>
                          <a:cs typeface="Arial" charset="0"/>
                        </a:rPr>
                        <a:t>يوحنا</a:t>
                      </a:r>
                      <a:r>
                        <a:rPr kumimoji="0" lang="ar-SA" sz="3200" b="0" i="0" u="sng" strike="noStrike" cap="none" normalizeH="0" baseline="0">
                          <a:ln>
                            <a:noFill/>
                          </a:ln>
                          <a:solidFill>
                            <a:srgbClr val="FF9933"/>
                          </a:solidFill>
                          <a:effectLst/>
                          <a:latin typeface="Arial" charset="0"/>
                          <a:cs typeface="Arial" charset="0"/>
                        </a:rPr>
                        <a:t> الرسول الثانية </a:t>
                      </a:r>
                      <a:r>
                        <a:rPr kumimoji="0" lang="ar-EG" sz="3200" b="0" i="0" u="sng" strike="noStrike" cap="none" normalizeH="0" baseline="0">
                          <a:ln>
                            <a:noFill/>
                          </a:ln>
                          <a:solidFill>
                            <a:srgbClr val="FF9933"/>
                          </a:solidFill>
                          <a:effectLst/>
                          <a:latin typeface="Arial" charset="0"/>
                          <a:cs typeface="Arial" charset="0"/>
                        </a:rPr>
                        <a:t>( </a:t>
                      </a:r>
                      <a:r>
                        <a:rPr kumimoji="0" lang="ar-SA" sz="3200" b="0" i="0" u="sng" strike="noStrike" cap="none" normalizeH="0" baseline="0">
                          <a:ln>
                            <a:noFill/>
                          </a:ln>
                          <a:solidFill>
                            <a:srgbClr val="FF9933"/>
                          </a:solidFill>
                          <a:effectLst/>
                          <a:latin typeface="Arial" charset="0"/>
                          <a:cs typeface="Arial" charset="0"/>
                        </a:rPr>
                        <a:t>1 : 1 ـ 13 )</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من الشَّيخ إلى السيدة المُختارة، وإلى أولادها الذين أنا أحبُّهم بالحقِّ، ولستُ أنا فقط، بل جميع الذين قد عرَفُوا الحقَّ. من أجل الحقِّ الثَّابت فينا وسيكون معنا إلى الأبد،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3200" b="0" i="0" u="sng" strike="noStrike" cap="none" normalizeH="0" baseline="0">
                          <a:ln>
                            <a:noFill/>
                          </a:ln>
                          <a:solidFill>
                            <a:srgbClr val="FF9933"/>
                          </a:solidFill>
                          <a:effectLst/>
                          <a:latin typeface="Arial" charset="0"/>
                          <a:cs typeface="Times New Roman" pitchFamily="18" charset="0"/>
                        </a:rPr>
                        <a:t>2 Jean 1 : 1 - 13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 L'Ancien, à la Dame élue et à ses enfants, que j'aime dans la lumière de la vérité - non pas moi seulement, mais encore tous ceux qui possèdent la connaissance de la vérité -, 2 en vertu de la vérité qui demeure en nous et sera avec nous à jamais: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3200" b="0" i="0" u="sng" strike="noStrike" cap="none" normalizeH="0" baseline="0">
                          <a:ln>
                            <a:noFill/>
                          </a:ln>
                          <a:solidFill>
                            <a:srgbClr val="FF9933"/>
                          </a:solidFill>
                          <a:effectLst/>
                          <a:latin typeface="Arial" charset="0"/>
                          <a:cs typeface="Times New Roman" pitchFamily="18" charset="0"/>
                        </a:rPr>
                        <a:t>2 John 1:1-13</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THE ELDER, To the elect lady and her children, whom I love in truth, and not only I, but also all those who have known the truth, 2 because of the truth which abides in us and will be with us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57453" name="Rectangle 13"/>
          <p:cNvSpPr>
            <a:spLocks noGrp="1" noChangeArrowheads="1"/>
          </p:cNvSpPr>
          <p:nvPr>
            <p:ph type="ctrTitle"/>
          </p:nvPr>
        </p:nvSpPr>
        <p:spPr/>
        <p:txBody>
          <a:bodyPr/>
          <a:lstStyle/>
          <a:p>
            <a:r>
              <a:rPr lang="en-US" dirty="0"/>
              <a:t>5c</a:t>
            </a: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8466" name="Group 2"/>
          <p:cNvGraphicFramePr>
            <a:graphicFrameLocks noGrp="1"/>
          </p:cNvGraphicFramePr>
          <p:nvPr/>
        </p:nvGraphicFramePr>
        <p:xfrm>
          <a:off x="34925" y="115888"/>
          <a:ext cx="9074150"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تكون النِّعمةُ والرَّحمةُ والسَّلامُ معنا من الله الآبِ ومن ربِّنا يسوع المسيح، ابن الآبِ بالحقِّ والمحبَّةِ. فرحتُ جدّاً لأني وجدتُ من أولادكِ بعضاً سالكين فى الحقِّ، كما أخذنا وصيَّة من الآبِ.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3 avec nous seront grâce, miséricorde, paix, qui nous viennent de Dieu le Père, et de Jésus Christ, le Fils du Père, dans la vérité et l'amour. 4 J'ai éprouvé une très grande joie à trouver de tes enfants qui marchent dans la voie de la vérité, selon le commandement que nous avons reçu du Père.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3 Grace, mercy, and peace will be with you from God the Father and from the Lord Jesus Christ, the Son of the Father, in truth and love. 4 I rejoiced greatly that I have found some of your children walking in truth, as we received commandment from the Father.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59490" name="Group 2"/>
          <p:cNvGraphicFramePr>
            <a:graphicFrameLocks noGrp="1"/>
          </p:cNvGraphicFramePr>
          <p:nvPr/>
        </p:nvGraphicFramePr>
        <p:xfrm>
          <a:off x="34925" y="115888"/>
          <a:ext cx="9074150" cy="5942965"/>
        </p:xfrm>
        <a:graphic>
          <a:graphicData uri="http://schemas.openxmlformats.org/drawingml/2006/table">
            <a:tbl>
              <a:tblPr rtl="1"/>
              <a:tblGrid>
                <a:gridCol w="4752975">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والآن أطلب منكِ أيتها السَّيِّدة، لا كأنِّي أكتب إليكِ وصيَّةً جديدةً، بل التي كانت عندنا من البدء: أن نُحبَّ بعضنا بعضاً. وهذه هيَ المحبَّة، أن نسلكَ بحسبِ وصاياه.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Et maintenant, Dame, je te le demande - je ne t'écris pas là un commandement nouveau, mais celui que nous avons depuis le commencement -, aimons-nous les uns les autres; 6 et voici ce qu'est l'amour: que nous marchions dans la voie de ses commandements.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And now I plead with you, lady, not as though I wrote a new commandment to you, but that which we have had from the beginning: that we love one another. 6 This is love, that we walk according to His commandments.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0514" name="Group 2"/>
          <p:cNvGraphicFramePr>
            <a:graphicFrameLocks noGrp="1"/>
          </p:cNvGraphicFramePr>
          <p:nvPr/>
        </p:nvGraphicFramePr>
        <p:xfrm>
          <a:off x="34925" y="44450"/>
          <a:ext cx="9074150" cy="6769101"/>
        </p:xfrm>
        <a:graphic>
          <a:graphicData uri="http://schemas.openxmlformats.org/drawingml/2006/table">
            <a:tbl>
              <a:tblPr rtl="1"/>
              <a:tblGrid>
                <a:gridCol w="4824412">
                  <a:extLst>
                    <a:ext uri="{9D8B030D-6E8A-4147-A177-3AD203B41FA5}">
                      <a16:colId xmlns:a16="http://schemas.microsoft.com/office/drawing/2014/main" val="20000"/>
                    </a:ext>
                  </a:extLst>
                </a:gridCol>
                <a:gridCol w="42497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هذه هيَ الوصيَّة، كما سَمِعتم من البدءِ أن تسلكوا فيها. لأنه قد جاء إلى العالم مُضِلُّونَ كثيرون، الذين لا يعترفون أن يسوع المسيح قد جاء فى الجسد. هذا هو المُضِلُّ. والضِّـدُّ للمسيح.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50403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Tel est le commandement que vous avez entendu depuis le commencement, pour que vous marchiez dans cette voie. 7 Car de nombreux séducteurs se sont répandus dans le monde: ils ne professent pas la foi à la venue de Jésus Christ dans la chair. Le voilà, le séducteur et l'antéchrist!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This is the commandment, that as you have heard from the beginning, you should walk in it. 7 For many deceivers have gone out into the world who do not confess Jesus Christ as coming in the flesh. This is a deceiver and an antichrist.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1538" name="Group 2"/>
          <p:cNvGraphicFramePr>
            <a:graphicFrameLocks noGrp="1"/>
          </p:cNvGraphicFramePr>
          <p:nvPr/>
        </p:nvGraphicFramePr>
        <p:xfrm>
          <a:off x="34925" y="44450"/>
          <a:ext cx="9217025" cy="6553201"/>
        </p:xfrm>
        <a:graphic>
          <a:graphicData uri="http://schemas.openxmlformats.org/drawingml/2006/table">
            <a:tbl>
              <a:tblPr rtl="1"/>
              <a:tblGrid>
                <a:gridCol w="47513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7287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فانظروا إلى أنفُسِكم لئلاَّ تفقِدوا ما عملتموه، بل تنالوا أجراً تاماً. كلُّ مَن يتعدَّى ولا يثبت فى تعليم المسيح فليس له إلهٌ. ومَن يثبُت فى تعليم المسيح فهذا له الآبُ والابنُ.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82441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8 Prenez garde à vous-mêmes, afin de ne pas perdre le fruit de vos oeuvres, mais de recevoir pleine récompense. 9 Quiconque va trop avant et ne demeure  pas dans la doctrine du Christ, n'a pas Dieu. Celui qui demeure dans la doctrine, il a, lui, et le Père et le Fils.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8 Look to yourselves, that we do not lose those things we worked for, but that we may receive a full reward. 9 Whoever transgresses and does not abide in the doctrine of Christ does not have God. He who abides in the doctrine of Christ has both the Father and the Son.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2562" name="Group 2"/>
          <p:cNvGraphicFramePr>
            <a:graphicFrameLocks noGrp="1"/>
          </p:cNvGraphicFramePr>
          <p:nvPr/>
        </p:nvGraphicFramePr>
        <p:xfrm>
          <a:off x="34925" y="115888"/>
          <a:ext cx="9074150" cy="5762626"/>
        </p:xfrm>
        <a:graphic>
          <a:graphicData uri="http://schemas.openxmlformats.org/drawingml/2006/table">
            <a:tbl>
              <a:tblPr rtl="1"/>
              <a:tblGrid>
                <a:gridCol w="5113337">
                  <a:extLst>
                    <a:ext uri="{9D8B030D-6E8A-4147-A177-3AD203B41FA5}">
                      <a16:colId xmlns:a16="http://schemas.microsoft.com/office/drawing/2014/main" val="20000"/>
                    </a:ext>
                  </a:extLst>
                </a:gridCol>
                <a:gridCol w="3960813">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ومَن يأتيكم، ولا يجيء بهذا التَّعليم، فلا تقبلوه في البيت، ولا تقولوا له سلامٌ. ومن يقول له سلامٌ فهو شريكٌ له في أعمالهِ الشِّرِّيرةِ.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10 Si quelqu'un vient à vous sans être porteur de cette doctrine, ne l'accueillez pas chez vous et ne lui souhaitez pas la bienvenue. 11 Qui lui souhaite la bienvenue communie à ses oeuvres mauvaises.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10 If anyone comes to you and does not bring this doctrine, do not receive him into your house nor greet him; 11 for he who greets him shares in his evil deeds.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3586" name="Group 2"/>
          <p:cNvGraphicFramePr>
            <a:graphicFrameLocks noGrp="1"/>
          </p:cNvGraphicFramePr>
          <p:nvPr/>
        </p:nvGraphicFramePr>
        <p:xfrm>
          <a:off x="34925" y="115888"/>
          <a:ext cx="9001125" cy="6244209"/>
        </p:xfrm>
        <a:graphic>
          <a:graphicData uri="http://schemas.openxmlformats.org/drawingml/2006/table">
            <a:tbl>
              <a:tblPr rtl="1"/>
              <a:tblGrid>
                <a:gridCol w="4824412">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إذ كانَ لي كثيرٌ لأكتبه إليكم، لم أُرِد أن يكون بورقٍ وحبرٍ، لأنِّي أرجو أن آتيَ إليكم وأتكلَّم فماً لفم، لكي يكونَ فرحكم كاملاً. يُسلِّمُ عليكِ أولاد أُختكِ المُختارةِ.</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J'ai bien des choses à vous écrire, pourtant je n'ai pas voulu le faire avec du papier et de l'encre. Car j'espère me rendre chez vous et vous parler de vive voix, afin que notre joie soit complète. 13 Te saluent les enfants de ta Sœur l'élue.</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Having many things to write to you, I did not wish to do so with paper and ink; but I hope to come to you and speak face to face, that our joy may be full. 13 The children of your elect sister greet you. Amen.</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4610" name="Rectangle 2"/>
          <p:cNvSpPr>
            <a:spLocks noChangeArrowheads="1"/>
          </p:cNvSpPr>
          <p:nvPr/>
        </p:nvSpPr>
        <p:spPr bwMode="auto">
          <a:xfrm>
            <a:off x="323850" y="260350"/>
            <a:ext cx="8569325" cy="5327650"/>
          </a:xfrm>
          <a:prstGeom prst="rect">
            <a:avLst/>
          </a:prstGeom>
          <a:noFill/>
          <a:ln w="9525">
            <a:noFill/>
            <a:miter lim="800000"/>
            <a:headEnd/>
            <a:tailEnd/>
          </a:ln>
          <a:effectLst/>
        </p:spPr>
        <p:txBody>
          <a:bodyPr>
            <a:spAutoFit/>
          </a:bodyPr>
          <a:lstStyle/>
          <a:p>
            <a:pPr algn="ctr"/>
            <a:r>
              <a:rPr lang="en-US" sz="2800">
                <a:solidFill>
                  <a:srgbClr val="FF9900"/>
                </a:solidFill>
              </a:rPr>
              <a:t>Do not love the world, nor the things which are in the world. The world shall pass away and all its desires; but he who does the will of God shall abide forever. Amen.</a:t>
            </a:r>
          </a:p>
          <a:p>
            <a:pPr algn="ctr"/>
            <a:endParaRPr lang="en-US" sz="2800">
              <a:solidFill>
                <a:srgbClr val="FF9900"/>
              </a:solidFill>
            </a:endParaRPr>
          </a:p>
          <a:p>
            <a:pPr algn="ctr"/>
            <a:r>
              <a:rPr lang="ar-SA" sz="280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a:solidFill>
                <a:srgbClr val="FF9900"/>
              </a:solidFill>
            </a:endParaRPr>
          </a:p>
          <a:p>
            <a:pPr algn="ctr" rtl="0">
              <a:lnSpc>
                <a:spcPct val="85000"/>
              </a:lnSpc>
              <a:spcBef>
                <a:spcPct val="50000"/>
              </a:spcBef>
            </a:pPr>
            <a:endParaRPr lang="fr-CA" sz="2800">
              <a:solidFill>
                <a:srgbClr val="FF9900"/>
              </a:solidFill>
            </a:endParaRPr>
          </a:p>
          <a:p>
            <a:pPr algn="ctr" rtl="0">
              <a:lnSpc>
                <a:spcPct val="85000"/>
              </a:lnSpc>
              <a:spcBef>
                <a:spcPct val="50000"/>
              </a:spcBef>
            </a:pPr>
            <a:r>
              <a:rPr lang="fr-CA" sz="2800">
                <a:solidFill>
                  <a:srgbClr val="FF9900"/>
                </a:solidFill>
              </a:rPr>
              <a:t>N’aimez pas le monde, ni ce qui est dans le monde. Le monde et ses convoitises passeront mais celui qui fait la volonté de Dieu demeure pour toujours. Amen.</a:t>
            </a:r>
          </a:p>
        </p:txBody>
      </p:sp>
      <p:pic>
        <p:nvPicPr>
          <p:cNvPr id="7" name="Picture 3" descr="pointing"/>
          <p:cNvPicPr>
            <a:picLocks noChangeAspect="1" noChangeArrowheads="1"/>
          </p:cNvPicPr>
          <p:nvPr/>
        </p:nvPicPr>
        <p:blipFill>
          <a:blip r:embed="rId2"/>
          <a:srcRect/>
          <a:stretch>
            <a:fillRect/>
          </a:stretch>
        </p:blipFill>
        <p:spPr bwMode="auto">
          <a:xfrm>
            <a:off x="4115240" y="6064819"/>
            <a:ext cx="1252800" cy="636037"/>
          </a:xfrm>
          <a:prstGeom prst="rect">
            <a:avLst/>
          </a:prstGeom>
          <a:noFill/>
        </p:spPr>
      </p:pic>
      <p:sp>
        <p:nvSpPr>
          <p:cNvPr id="8" name="Text Box 4">
            <a:hlinkClick r:id="" action="ppaction://macro?name=backToPraxis"/>
          </p:cNvPr>
          <p:cNvSpPr txBox="1">
            <a:spLocks noChangeArrowheads="1"/>
          </p:cNvSpPr>
          <p:nvPr/>
        </p:nvSpPr>
        <p:spPr bwMode="auto">
          <a:xfrm>
            <a:off x="5357818" y="6072206"/>
            <a:ext cx="3709982" cy="68195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a:t>Continue to Praxis Response</a:t>
            </a:r>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5634" name="Rectangle 2"/>
          <p:cNvSpPr>
            <a:spLocks noGrp="1" noChangeArrowheads="1"/>
          </p:cNvSpPr>
          <p:nvPr>
            <p:ph type="title" idx="4294967295"/>
          </p:nvPr>
        </p:nvSpPr>
        <p:spPr>
          <a:xfrm>
            <a:off x="762000" y="1773238"/>
            <a:ext cx="7772400" cy="3048000"/>
          </a:xfrm>
          <a:noFill/>
          <a:ln/>
        </p:spPr>
        <p:txBody>
          <a:bodyPr/>
          <a:lstStyle/>
          <a:p>
            <a:r>
              <a:rPr lang="en-AU" sz="4000" i="1">
                <a:solidFill>
                  <a:schemeClr val="bg1"/>
                </a:solidFill>
              </a:rPr>
              <a:t>The Acts of our fathers, the apostles, may their blessings be with us.  Amen.</a:t>
            </a:r>
          </a:p>
        </p:txBody>
      </p:sp>
      <p:sp>
        <p:nvSpPr>
          <p:cNvPr id="4165635" name="Text Box 3"/>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a:solidFill>
                  <a:schemeClr val="bg1"/>
                </a:solidFill>
              </a:rPr>
              <a:t>THE PRAXIS</a:t>
            </a:r>
          </a:p>
        </p:txBody>
      </p:sp>
      <p:pic>
        <p:nvPicPr>
          <p:cNvPr id="4165636" name="Picture 4" descr="St John the Apostle"/>
          <p:cNvPicPr>
            <a:picLocks noChangeAspect="1" noChangeArrowheads="1"/>
          </p:cNvPicPr>
          <p:nvPr/>
        </p:nvPicPr>
        <p:blipFill>
          <a:blip r:embed="rId3"/>
          <a:srcRect/>
          <a:stretch>
            <a:fillRect/>
          </a:stretch>
        </p:blipFill>
        <p:spPr bwMode="auto">
          <a:xfrm>
            <a:off x="6096000" y="4572000"/>
            <a:ext cx="1395413" cy="1828800"/>
          </a:xfrm>
          <a:prstGeom prst="rect">
            <a:avLst/>
          </a:prstGeom>
          <a:noFill/>
        </p:spPr>
      </p:pic>
      <p:pic>
        <p:nvPicPr>
          <p:cNvPr id="4165637" name="Picture 5" descr="St Peter the Apostle"/>
          <p:cNvPicPr>
            <a:picLocks noChangeAspect="1" noChangeArrowheads="1"/>
          </p:cNvPicPr>
          <p:nvPr/>
        </p:nvPicPr>
        <p:blipFill>
          <a:blip r:embed="rId4"/>
          <a:srcRect/>
          <a:stretch>
            <a:fillRect/>
          </a:stretch>
        </p:blipFill>
        <p:spPr bwMode="auto">
          <a:xfrm>
            <a:off x="1371600" y="4572000"/>
            <a:ext cx="1401763" cy="1828800"/>
          </a:xfrm>
          <a:prstGeom prst="rect">
            <a:avLst/>
          </a:prstGeom>
          <a:noFill/>
        </p:spPr>
      </p:pic>
    </p:spTree>
  </p:cSld>
  <p:clrMapOvr>
    <a:masterClrMapping/>
  </p:clrMapOvr>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7682" name="Group 2"/>
          <p:cNvGraphicFramePr>
            <a:graphicFrameLocks noGrp="1"/>
          </p:cNvGraphicFramePr>
          <p:nvPr/>
        </p:nvGraphicFramePr>
        <p:xfrm>
          <a:off x="71438" y="115888"/>
          <a:ext cx="9072562" cy="6629146"/>
        </p:xfrm>
        <a:graphic>
          <a:graphicData uri="http://schemas.openxmlformats.org/drawingml/2006/table">
            <a:tbl>
              <a:tblPr rtl="1"/>
              <a:tblGrid>
                <a:gridCol w="4787900">
                  <a:extLst>
                    <a:ext uri="{9D8B030D-6E8A-4147-A177-3AD203B41FA5}">
                      <a16:colId xmlns:a16="http://schemas.microsoft.com/office/drawing/2014/main" val="20000"/>
                    </a:ext>
                  </a:extLst>
                </a:gridCol>
                <a:gridCol w="4284662">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sng" strike="noStrike" cap="none" normalizeH="0" baseline="0">
                          <a:ln>
                            <a:noFill/>
                          </a:ln>
                          <a:solidFill>
                            <a:srgbClr val="FF9933"/>
                          </a:solidFill>
                          <a:effectLst/>
                          <a:latin typeface="Arial" charset="0"/>
                          <a:cs typeface="Arial" charset="0"/>
                        </a:rPr>
                        <a:t>الإبركسيس فصل من أعمال آبائنا الرسل الأطهار</a:t>
                      </a:r>
                      <a:r>
                        <a:rPr kumimoji="0" lang="ar-EG" sz="3200" b="0" i="0" u="sng" strike="noStrike" cap="none" normalizeH="0" baseline="0">
                          <a:ln>
                            <a:noFill/>
                          </a:ln>
                          <a:solidFill>
                            <a:srgbClr val="FF9933"/>
                          </a:solidFill>
                          <a:effectLst/>
                          <a:latin typeface="Arial" charset="0"/>
                          <a:cs typeface="Arial" charset="0"/>
                        </a:rPr>
                        <a:t> (</a:t>
                      </a:r>
                      <a:r>
                        <a:rPr kumimoji="0" lang="fr-FR" sz="3200" b="0" i="0" u="sng" strike="noStrike" cap="none" normalizeH="0" baseline="0">
                          <a:ln>
                            <a:noFill/>
                          </a:ln>
                          <a:solidFill>
                            <a:srgbClr val="FF9933"/>
                          </a:solidFill>
                          <a:effectLst/>
                          <a:latin typeface="Arial" charset="0"/>
                          <a:cs typeface="Arial" charset="0"/>
                        </a:rPr>
                        <a:t>18 : 9-21</a:t>
                      </a:r>
                      <a:r>
                        <a:rPr kumimoji="0" lang="ar-SA" sz="3200" b="0" i="0" u="sng" strike="noStrike" cap="none" normalizeH="0" baseline="0">
                          <a:ln>
                            <a:noFill/>
                          </a:ln>
                          <a:solidFill>
                            <a:srgbClr val="FF9933"/>
                          </a:solidFill>
                          <a:effectLst/>
                          <a:latin typeface="Arial" charset="0"/>
                          <a:cs typeface="Arial" charset="0"/>
                        </a:rPr>
                        <a:t>)</a:t>
                      </a:r>
                      <a:endParaRPr kumimoji="0" lang="en-US" sz="32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فقال الربُّ لبولس برؤيا في اللَّيل: " لا تخف، بل تكلَّم ولا تسكت، لأنِّي أنا معك، ولا يقوم عليك أحدٌ ليؤذيك، لأنَّ لي شعباً كثيراً في هذه المدينة ".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489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a:t>
                      </a:r>
                      <a:r>
                        <a:rPr kumimoji="0" lang="fr-CA" sz="2800" b="0" i="0" u="sng" strike="noStrike" cap="none" normalizeH="0" baseline="0">
                          <a:ln>
                            <a:noFill/>
                          </a:ln>
                          <a:solidFill>
                            <a:srgbClr val="FF9900"/>
                          </a:solidFill>
                          <a:effectLst/>
                          <a:latin typeface="Arial" charset="0"/>
                          <a:cs typeface="Arial" charset="0"/>
                        </a:rPr>
                        <a:t>e</a:t>
                      </a:r>
                      <a:r>
                        <a:rPr kumimoji="0" lang="en-US" sz="2800" b="0" i="0" u="sng" strike="noStrike" cap="none" normalizeH="0" baseline="0">
                          <a:ln>
                            <a:noFill/>
                          </a:ln>
                          <a:solidFill>
                            <a:srgbClr val="FF9900"/>
                          </a:solidFill>
                          <a:effectLst/>
                          <a:latin typeface="Arial" charset="0"/>
                          <a:cs typeface="Arial" charset="0"/>
                        </a:rPr>
                        <a:t>s</a:t>
                      </a:r>
                      <a:r>
                        <a:rPr kumimoji="0" lang="en-US" sz="2400" b="0" i="0" u="sng" strike="noStrike" cap="none" normalizeH="0" baseline="0">
                          <a:ln>
                            <a:noFill/>
                          </a:ln>
                          <a:solidFill>
                            <a:srgbClr val="FF9933"/>
                          </a:solidFill>
                          <a:effectLst/>
                          <a:latin typeface="Arial" charset="0"/>
                          <a:cs typeface="Times New Roman" pitchFamily="18" charset="0"/>
                        </a:rPr>
                        <a:t> </a:t>
                      </a:r>
                      <a:r>
                        <a:rPr kumimoji="0" lang="en-US" sz="2800" b="0" i="0" u="sng" strike="noStrike" cap="none" normalizeH="0" baseline="0">
                          <a:ln>
                            <a:noFill/>
                          </a:ln>
                          <a:solidFill>
                            <a:srgbClr val="FF9900"/>
                          </a:solidFill>
                          <a:effectLst/>
                          <a:latin typeface="Arial" charset="0"/>
                          <a:cs typeface="Arial" charset="0"/>
                        </a:rPr>
                        <a:t>18 : 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9 Une nuit, le Seigneur dit à Paul dans une vision: "Sois sans crainte, continue de parler, ne te tais pas. Je suis en effet avec toi et personne ne mettra la main sur toi pour te maltraiter car, dans cette ville, un peuple nombreux m'est destiné."</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a:ln>
                            <a:noFill/>
                          </a:ln>
                          <a:solidFill>
                            <a:srgbClr val="FF9900"/>
                          </a:solidFill>
                          <a:effectLst/>
                          <a:latin typeface="Arial" charset="0"/>
                          <a:cs typeface="Arial" charset="0"/>
                        </a:rPr>
                        <a:t>Acts 18:9-21</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9 Now the Lord spoke to Paul in the night by a vision, Do not be afraid, but speak, and do not keep silent; 10 for I am with you, and no one will attack you to hurt you; for I have many people in this city.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67693" name="Rectangle 13"/>
          <p:cNvSpPr>
            <a:spLocks noGrp="1" noChangeArrowheads="1"/>
          </p:cNvSpPr>
          <p:nvPr>
            <p:ph type="ctrTitle"/>
          </p:nvPr>
        </p:nvSpPr>
        <p:spPr/>
        <p:txBody>
          <a:bodyPr/>
          <a:lstStyle/>
          <a:p>
            <a:r>
              <a:rPr lang="en-US" dirty="0"/>
              <a:t>5a</a:t>
            </a: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8706" name="Group 2"/>
          <p:cNvGraphicFramePr>
            <a:graphicFrameLocks noGrp="1"/>
          </p:cNvGraphicFramePr>
          <p:nvPr/>
        </p:nvGraphicFramePr>
        <p:xfrm>
          <a:off x="34925" y="44450"/>
          <a:ext cx="9145588" cy="6766560"/>
        </p:xfrm>
        <a:graphic>
          <a:graphicData uri="http://schemas.openxmlformats.org/drawingml/2006/table">
            <a:tbl>
              <a:tblPr rtl="1"/>
              <a:tblGrid>
                <a:gridCol w="4537075">
                  <a:extLst>
                    <a:ext uri="{9D8B030D-6E8A-4147-A177-3AD203B41FA5}">
                      <a16:colId xmlns:a16="http://schemas.microsoft.com/office/drawing/2014/main" val="20000"/>
                    </a:ext>
                  </a:extLst>
                </a:gridCol>
                <a:gridCol w="46085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فأقام سنةً وستَّةَ أشهُرٍ، يُعلِّم بينهم بكلمة الله. ولمَّا كانَ غاليونُ يَتولَّى أخائية، اجتمع اليهودُ بنفسٍ واحدةٍ على بولُسَ، وأتوا به إلى كرسيِّ الولايَةِ قائلينَ: " إنَّ هذا يَستَميلُ النَّاسَ أن يَعبُدوا اللـهَ بخلافِ النَّاموسِ</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Paul y demeura un an et six mois, enseignant la parole de Dieu. 12 Sous le proconsulat de Gallion en Achaïe, l'hostilité des Juifs devint unanime à l'égard de Paul et ils l'amenèrent au tribunal. 13 "C'est à un culte illégal de Dieu, soutenaient-ils, que cet individu veut amener les gens."</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he continued there a year and six months, teaching the word of God among them. 12 When Gallio was proconsul of Achaia, the Jews with one accord rose up against Paul and brought him to the judgment seat, 13 saying, This fellow persuades men to worship God contrary to the law.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69730" name="Group 2"/>
          <p:cNvGraphicFramePr>
            <a:graphicFrameLocks noGrp="1"/>
          </p:cNvGraphicFramePr>
          <p:nvPr/>
        </p:nvGraphicFramePr>
        <p:xfrm>
          <a:off x="34925" y="44450"/>
          <a:ext cx="9001125" cy="6766560"/>
        </p:xfrm>
        <a:graphic>
          <a:graphicData uri="http://schemas.openxmlformats.org/drawingml/2006/table">
            <a:tbl>
              <a:tblPr rtl="1"/>
              <a:tblGrid>
                <a:gridCol w="4679950">
                  <a:extLst>
                    <a:ext uri="{9D8B030D-6E8A-4147-A177-3AD203B41FA5}">
                      <a16:colId xmlns:a16="http://schemas.microsoft.com/office/drawing/2014/main" val="20000"/>
                    </a:ext>
                  </a:extLst>
                </a:gridCol>
                <a:gridCol w="4321175">
                  <a:extLst>
                    <a:ext uri="{9D8B030D-6E8A-4147-A177-3AD203B41FA5}">
                      <a16:colId xmlns:a16="http://schemas.microsoft.com/office/drawing/2014/main" val="20001"/>
                    </a:ext>
                  </a:extLst>
                </a:gridCol>
              </a:tblGrid>
              <a:tr h="1512888">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وإذ كانَ بولُسُ مُزمِعاً أن يَفتَحَ فاهُ قال غَالِيُونُ لليهودِ: " أنه لو كان ظُلماً أو خبثاً رَدياً يا أيُّها اليَهودُ لكنتُ بالحقِّ احتملَكُم. ولكن إذا كانت مسألةً عن كلمةٍ، وأسماءٍ، وناموسِكُم، فتُبصِرونَ أنتُم.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14 Paul allait prendre la parole, quand Gallion répondit aux Juifs: "S'il s'agissait d'un délit ou de quelque méfait éhonté, je recevrais votre plainte, ô Juifs, comme de raison; mais, puisque vos querelles concernent une doctrine, 15 des noms et la loi qui vous est propre, cela vous regarde!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And when Paul was about to open his mouth, Gallio said to the Jews, If it were a matter of wrongdoing or wicked crimes, O Jews, there would be reason why I should bear with you. 15 But if it is a question of words and names and your own law, look to it yourselves;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0754" name="Group 2"/>
          <p:cNvGraphicFramePr>
            <a:graphicFrameLocks noGrp="1"/>
          </p:cNvGraphicFramePr>
          <p:nvPr/>
        </p:nvGraphicFramePr>
        <p:xfrm>
          <a:off x="34925" y="115888"/>
          <a:ext cx="9001125" cy="6442710"/>
        </p:xfrm>
        <a:graphic>
          <a:graphicData uri="http://schemas.openxmlformats.org/drawingml/2006/table">
            <a:tbl>
              <a:tblPr rtl="1"/>
              <a:tblGrid>
                <a:gridCol w="4535487">
                  <a:extLst>
                    <a:ext uri="{9D8B030D-6E8A-4147-A177-3AD203B41FA5}">
                      <a16:colId xmlns:a16="http://schemas.microsoft.com/office/drawing/2014/main" val="20000"/>
                    </a:ext>
                  </a:extLst>
                </a:gridCol>
                <a:gridCol w="4465638">
                  <a:extLst>
                    <a:ext uri="{9D8B030D-6E8A-4147-A177-3AD203B41FA5}">
                      <a16:colId xmlns:a16="http://schemas.microsoft.com/office/drawing/2014/main" val="20001"/>
                    </a:ext>
                  </a:extLst>
                </a:gridCol>
              </a:tblGrid>
              <a:tr h="16573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لأنِّي لستُ أريدُ أن أكونَ قاضِياً لهذِهِ الأُمورِ ". فطرَدَهُم خارج كرسيِّ الولاية. فأمسك جميعهم بسوستانيسَ رئيسَ المجمع، وضَرَبوهُ قُدَّامَ الكُرسيِّ، ولم يَهُمَّ غاليون شيءٌ مِن ذلكَ.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Je ne veux pas, moi, être juge en pareille matière.16 Et il les renvoya du tribunal. 17  Tous se saisirent alors de Sosthène, chef de synagogue; ils le rouaient de coups devant le tribunal; mais Gallion ne s'en souciait absolument pas.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for I do not want to be a judge of such matters. 16 And he drove them from the judgment seat. 17 Then all the Greeks took Sosthenes, the ruler of the synagogue, and beat him before the judgment seat. But Gallio took no notice of these things.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1778" name="Group 2"/>
          <p:cNvGraphicFramePr>
            <a:graphicFrameLocks noGrp="1"/>
          </p:cNvGraphicFramePr>
          <p:nvPr/>
        </p:nvGraphicFramePr>
        <p:xfrm>
          <a:off x="34925" y="44450"/>
          <a:ext cx="9074150" cy="6441123"/>
        </p:xfrm>
        <a:graphic>
          <a:graphicData uri="http://schemas.openxmlformats.org/drawingml/2006/table">
            <a:tbl>
              <a:tblPr rtl="1"/>
              <a:tblGrid>
                <a:gridCol w="4897437">
                  <a:extLst>
                    <a:ext uri="{9D8B030D-6E8A-4147-A177-3AD203B41FA5}">
                      <a16:colId xmlns:a16="http://schemas.microsoft.com/office/drawing/2014/main" val="20000"/>
                    </a:ext>
                  </a:extLst>
                </a:gridCol>
                <a:gridCol w="4176713">
                  <a:extLst>
                    <a:ext uri="{9D8B030D-6E8A-4147-A177-3AD203B41FA5}">
                      <a16:colId xmlns:a16="http://schemas.microsoft.com/office/drawing/2014/main" val="20001"/>
                    </a:ext>
                  </a:extLst>
                </a:gridCol>
              </a:tblGrid>
              <a:tr h="16557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بولُس فلبثَ أيضاً أيَّاماً كثيرةً عند الإخوة، ثمَّ ودَّعهُم وأقلعَ إلى سوريَّة، ومعهُ بريسكلاَّ وأكيلا، بعدما حلقَ رأسهُ في كَنخَرِيا لأنَّه كانَ عليهِ نذرٌ. فأقبلَ إلى أفسُس وتركهُما هناكَ.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18 Paul resta encore assez longtemps à Corinthe. Puis il quitta les frères et s'embarqua pour la Syrie, en compagnie de Priscille et d'Aquilas. A la suite d'un vœu, il s'était fait tondre la tête à Cenchrées. 19 Ils gagnèrent Ephèse, où Paul se sépara de ses compagnons.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18 So Paul still remained a good while. Then he took leave of the brethren and sailed for Syria, and Priscilla and Aquila were with him. He had his hair cut off at Cenchrea, for he had taken a vow. 19 And he came to Ephesus, and left them there;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2802" name="Group 2"/>
          <p:cNvGraphicFramePr>
            <a:graphicFrameLocks noGrp="1"/>
          </p:cNvGraphicFramePr>
          <p:nvPr/>
        </p:nvGraphicFramePr>
        <p:xfrm>
          <a:off x="34925" y="115888"/>
          <a:ext cx="9001125" cy="6585585"/>
        </p:xfrm>
        <a:graphic>
          <a:graphicData uri="http://schemas.openxmlformats.org/drawingml/2006/table">
            <a:tbl>
              <a:tblPr rtl="1"/>
              <a:tblGrid>
                <a:gridCol w="4103687">
                  <a:extLst>
                    <a:ext uri="{9D8B030D-6E8A-4147-A177-3AD203B41FA5}">
                      <a16:colId xmlns:a16="http://schemas.microsoft.com/office/drawing/2014/main" val="20000"/>
                    </a:ext>
                  </a:extLst>
                </a:gridCol>
                <a:gridCol w="4897438">
                  <a:extLst>
                    <a:ext uri="{9D8B030D-6E8A-4147-A177-3AD203B41FA5}">
                      <a16:colId xmlns:a16="http://schemas.microsoft.com/office/drawing/2014/main" val="20001"/>
                    </a:ext>
                  </a:extLst>
                </a:gridCol>
              </a:tblGrid>
              <a:tr h="18002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وأمَّا هو فدخلَ المجمع وكان يتكلَّم مع اليهود. وإذ كانوا يَطلُبونَ إليه أن يمكُث عِندهُم زماناً طويلاً لم يجب. بل ودَّعهُم قائلاً: " أني سأعود إليكُم أيضاً بمشيئة الله ".</a:t>
                      </a:r>
                      <a:endParaRPr kumimoji="0" lang="ar-EG"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Il se rendit, pour sa part, à la synagogue et y adressa la parole aux Juifs. 20 Comme ceux-ci lui demandaient de prolonger son séjour, il refusa, 21 mais les quitta sur ces mots: "Je reviendrai chez vous une autre fois, si Dieu le veut.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he himself entered the synagogue and reasoned with the Jews. 20 When they asked him to stay a longer time with them, he did not consent, 21 but took leave of them, saying, I must by all means keep this coming feast in Jerusalem; but I will return again to you, God willing.</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3826" name="Rectangle 2"/>
          <p:cNvSpPr>
            <a:spLocks noChangeArrowheads="1"/>
          </p:cNvSpPr>
          <p:nvPr/>
        </p:nvSpPr>
        <p:spPr bwMode="auto">
          <a:xfrm>
            <a:off x="250825" y="508000"/>
            <a:ext cx="8642350" cy="5584825"/>
          </a:xfrm>
          <a:prstGeom prst="rect">
            <a:avLst/>
          </a:prstGeom>
          <a:noFill/>
          <a:ln w="9525">
            <a:noFill/>
            <a:miter lim="800000"/>
            <a:headEnd/>
            <a:tailEnd/>
          </a:ln>
          <a:effectLst/>
        </p:spPr>
        <p:txBody>
          <a:bodyPr>
            <a:spAutoFit/>
          </a:bodyPr>
          <a:lstStyle/>
          <a:p>
            <a:pPr algn="ctr"/>
            <a:r>
              <a:rPr lang="en-US" sz="3600">
                <a:solidFill>
                  <a:srgbClr val="FF9900"/>
                </a:solidFill>
              </a:rPr>
              <a:t>The word of the Lord shall grow, multiply, be mighty and be confirmed in the holy church of God. Amen</a:t>
            </a:r>
          </a:p>
          <a:p>
            <a:pPr algn="ctr"/>
            <a:endParaRPr lang="en-US" sz="3600">
              <a:solidFill>
                <a:srgbClr val="FF9900"/>
              </a:solidFill>
            </a:endParaRPr>
          </a:p>
          <a:p>
            <a:pPr algn="ctr"/>
            <a:r>
              <a:rPr lang="ar-SA" sz="3600">
                <a:solidFill>
                  <a:srgbClr val="FF9900"/>
                </a:solidFill>
              </a:rPr>
              <a:t>لم تَزَلْ كَلِمَةُ الربِّ تَنمُو وتكثر وتَعتَزوتَثبت، في بيعة اللـه المُقدَّسة. آمين.</a:t>
            </a:r>
            <a:endParaRPr lang="en-CA" sz="3600">
              <a:solidFill>
                <a:srgbClr val="FF9900"/>
              </a:solidFill>
            </a:endParaRPr>
          </a:p>
          <a:p>
            <a:pPr algn="ctr"/>
            <a:endParaRPr lang="en-CA" sz="3600">
              <a:solidFill>
                <a:srgbClr val="FF9900"/>
              </a:solidFill>
            </a:endParaRPr>
          </a:p>
          <a:p>
            <a:pPr algn="ctr" rtl="0"/>
            <a:r>
              <a:rPr lang="fr-CA" sz="3600">
                <a:solidFill>
                  <a:srgbClr val="FF9900"/>
                </a:solidFill>
              </a:rPr>
              <a:t>Que la parole de Dieu croisse, multiplie et soit affermis dans la sainte église de Dieu. Amen</a:t>
            </a: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4850" name="Rectangle 2"/>
          <p:cNvSpPr>
            <a:spLocks noGrp="1" noChangeArrowheads="1"/>
          </p:cNvSpPr>
          <p:nvPr>
            <p:ph type="title"/>
          </p:nvPr>
        </p:nvSpPr>
        <p:spPr>
          <a:xfrm>
            <a:off x="468313" y="981075"/>
            <a:ext cx="8229600" cy="2016125"/>
          </a:xfrm>
        </p:spPr>
        <p:txBody>
          <a:bodyPr/>
          <a:lstStyle/>
          <a:p>
            <a:pPr rtl="0"/>
            <a:r>
              <a:rPr lang="en-CA" sz="6000" dirty="0">
                <a:solidFill>
                  <a:schemeClr val="bg1"/>
                </a:solidFill>
              </a:rPr>
              <a:t>THE SYNEXARIUM</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SYNEXAIRE</a:t>
            </a:r>
            <a:endParaRPr lang="en-CA" sz="6600" dirty="0">
              <a:solidFill>
                <a:schemeClr val="bg1"/>
              </a:solidFill>
            </a:endParaRPr>
          </a:p>
        </p:txBody>
      </p:sp>
      <p:pic>
        <p:nvPicPr>
          <p:cNvPr id="5" name="Picture 4" descr="pointing"/>
          <p:cNvPicPr>
            <a:picLocks noChangeAspect="1" noChangeArrowheads="1"/>
          </p:cNvPicPr>
          <p:nvPr/>
        </p:nvPicPr>
        <p:blipFill>
          <a:blip r:embed="rId2"/>
          <a:srcRect/>
          <a:stretch>
            <a:fillRect/>
          </a:stretch>
        </p:blipFill>
        <p:spPr bwMode="auto">
          <a:xfrm>
            <a:off x="2819400" y="6096000"/>
            <a:ext cx="1238250" cy="628650"/>
          </a:xfrm>
          <a:prstGeom prst="rect">
            <a:avLst/>
          </a:prstGeom>
          <a:noFill/>
          <a:ln w="9525">
            <a:noFill/>
            <a:miter lim="800000"/>
            <a:headEnd/>
            <a:tailEnd/>
          </a:ln>
        </p:spPr>
      </p:pic>
      <p:sp>
        <p:nvSpPr>
          <p:cNvPr id="6" name="Text Box 4">
            <a:hlinkClick r:id="" action="ppaction://macro?name=backToAgios"/>
          </p:cNvPr>
          <p:cNvSpPr txBox="1">
            <a:spLocks noChangeArrowheads="1"/>
          </p:cNvSpPr>
          <p:nvPr/>
        </p:nvSpPr>
        <p:spPr bwMode="auto">
          <a:xfrm>
            <a:off x="4217988" y="6019800"/>
            <a:ext cx="4926012" cy="701675"/>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000" b="1" dirty="0"/>
              <a:t>Back to Liturgy</a:t>
            </a:r>
            <a:r>
              <a:rPr lang="ar-EG" sz="2000" b="1" dirty="0"/>
              <a:t>  </a:t>
            </a:r>
            <a:r>
              <a:rPr lang="en-CA" sz="2000" b="1" dirty="0"/>
              <a:t>(AGIOS O THEOS)</a:t>
            </a:r>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5874" name="Rectangle 2"/>
          <p:cNvSpPr>
            <a:spLocks noChangeArrowheads="1"/>
          </p:cNvSpPr>
          <p:nvPr/>
        </p:nvSpPr>
        <p:spPr bwMode="auto">
          <a:xfrm>
            <a:off x="755650" y="1557338"/>
            <a:ext cx="7920038" cy="4111625"/>
          </a:xfrm>
          <a:prstGeom prst="rect">
            <a:avLst/>
          </a:prstGeom>
          <a:noFill/>
          <a:ln w="9525">
            <a:noFill/>
            <a:miter lim="800000"/>
            <a:headEnd/>
            <a:tailEnd/>
          </a:ln>
          <a:effectLst/>
        </p:spPr>
        <p:txBody>
          <a:bodyPr>
            <a:spAutoFit/>
          </a:bodyPr>
          <a:lstStyle/>
          <a:p>
            <a:pPr algn="ctr" rtl="0"/>
            <a:r>
              <a:rPr lang="en-US" sz="4400">
                <a:solidFill>
                  <a:srgbClr val="FF9933"/>
                </a:solidFill>
              </a:rPr>
              <a:t>Liturgy Psalm and Gospel</a:t>
            </a:r>
            <a:endParaRPr lang="en-CA" sz="4400">
              <a:solidFill>
                <a:srgbClr val="FF9933"/>
              </a:solidFill>
            </a:endParaRPr>
          </a:p>
          <a:p>
            <a:pPr algn="ctr" rtl="0"/>
            <a:endParaRPr lang="en-US" sz="4400">
              <a:solidFill>
                <a:srgbClr val="FF9933"/>
              </a:solidFill>
            </a:endParaRPr>
          </a:p>
          <a:p>
            <a:pPr algn="ctr"/>
            <a:r>
              <a:rPr lang="ar-EG" sz="4400">
                <a:solidFill>
                  <a:srgbClr val="FF9933"/>
                </a:solidFill>
              </a:rPr>
              <a:t>مزمور و أنجيل  القداس</a:t>
            </a:r>
          </a:p>
          <a:p>
            <a:pPr algn="ctr"/>
            <a:endParaRPr lang="en-CA" sz="4400">
              <a:solidFill>
                <a:srgbClr val="FF9933"/>
              </a:solidFill>
            </a:endParaRPr>
          </a:p>
          <a:p>
            <a:pPr algn="ctr"/>
            <a:r>
              <a:rPr lang="fr-CA" sz="4400">
                <a:solidFill>
                  <a:srgbClr val="FF9933"/>
                </a:solidFill>
              </a:rPr>
              <a:t>Psaume et Évangile</a:t>
            </a:r>
          </a:p>
          <a:p>
            <a:pPr algn="ctr"/>
            <a:r>
              <a:rPr lang="fr-CA" sz="4400">
                <a:solidFill>
                  <a:srgbClr val="FF9933"/>
                </a:solidFill>
              </a:rPr>
              <a:t> de la messe</a:t>
            </a:r>
          </a:p>
        </p:txBody>
      </p:sp>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6898" name="Group 2"/>
          <p:cNvGraphicFramePr>
            <a:graphicFrameLocks noGrp="1"/>
          </p:cNvGraphicFramePr>
          <p:nvPr/>
        </p:nvGraphicFramePr>
        <p:xfrm>
          <a:off x="107950" y="44450"/>
          <a:ext cx="9001125" cy="6678168"/>
        </p:xfrm>
        <a:graphic>
          <a:graphicData uri="http://schemas.openxmlformats.org/drawingml/2006/table">
            <a:tbl>
              <a:tblPr rtl="1"/>
              <a:tblGrid>
                <a:gridCol w="4773837">
                  <a:extLst>
                    <a:ext uri="{9D8B030D-6E8A-4147-A177-3AD203B41FA5}">
                      <a16:colId xmlns:a16="http://schemas.microsoft.com/office/drawing/2014/main" val="20000"/>
                    </a:ext>
                  </a:extLst>
                </a:gridCol>
                <a:gridCol w="4227288">
                  <a:extLst>
                    <a:ext uri="{9D8B030D-6E8A-4147-A177-3AD203B41FA5}">
                      <a16:colId xmlns:a16="http://schemas.microsoft.com/office/drawing/2014/main" val="20001"/>
                    </a:ext>
                  </a:extLst>
                </a:gridCol>
              </a:tblGrid>
              <a:tr h="2016125">
                <a:tc gridSpan="2">
                  <a:txBody>
                    <a:bodyPr/>
                    <a:lstStyle/>
                    <a:p>
                      <a:pPr marL="0" marR="0" lvl="0" indent="0" algn="r" defTabSz="914400" rtl="1" eaLnBrk="1" fontAlgn="base" latinLnBrk="0" hangingPunct="1">
                        <a:lnSpc>
                          <a:spcPct val="95000"/>
                        </a:lnSpc>
                        <a:spcBef>
                          <a:spcPct val="20000"/>
                        </a:spcBef>
                        <a:spcAft>
                          <a:spcPct val="0"/>
                        </a:spcAft>
                        <a:buClrTx/>
                        <a:buSzTx/>
                        <a:buFontTx/>
                        <a:buNone/>
                        <a:tabLst/>
                      </a:pPr>
                      <a:r>
                        <a:rPr kumimoji="0" lang="ar-EG" sz="3200" b="0" i="0" u="sng" strike="noStrike" cap="none" normalizeH="0" baseline="0" dirty="0">
                          <a:ln>
                            <a:noFill/>
                          </a:ln>
                          <a:solidFill>
                            <a:srgbClr val="FF9933"/>
                          </a:solidFill>
                          <a:effectLst/>
                          <a:latin typeface="Arial" charset="0"/>
                          <a:cs typeface="Arial" charset="0"/>
                        </a:rPr>
                        <a:t>مزمور </a:t>
                      </a:r>
                      <a:r>
                        <a:rPr kumimoji="0" lang="en-US" sz="3200" b="0" i="0" u="sng" strike="noStrike" cap="none" normalizeH="0" baseline="0" dirty="0">
                          <a:ln>
                            <a:noFill/>
                          </a:ln>
                          <a:solidFill>
                            <a:srgbClr val="FF9933"/>
                          </a:solidFill>
                          <a:effectLst/>
                          <a:latin typeface="Arial" charset="0"/>
                          <a:cs typeface="Arial" charset="0"/>
                        </a:rPr>
                        <a:t>96:7-9</a:t>
                      </a:r>
                      <a:endParaRPr kumimoji="0" lang="ar-EG" sz="2400" b="0" i="0" u="none" strike="noStrike" cap="none" normalizeH="0" baseline="0" dirty="0">
                        <a:ln>
                          <a:noFill/>
                        </a:ln>
                        <a:solidFill>
                          <a:schemeClr val="bg1"/>
                        </a:solidFill>
                        <a:effectLst/>
                        <a:latin typeface="Arial" charset="0"/>
                        <a:cs typeface="Arial" charset="0"/>
                      </a:endParaRPr>
                    </a:p>
                    <a:p>
                      <a:pPr marL="0" marR="0" lvl="0" indent="0" algn="r" defTabSz="914400" rtl="1" eaLnBrk="1" fontAlgn="base" latinLnBrk="0" hangingPunct="1">
                        <a:lnSpc>
                          <a:spcPct val="95000"/>
                        </a:lnSpc>
                        <a:spcBef>
                          <a:spcPct val="20000"/>
                        </a:spcBef>
                        <a:spcAft>
                          <a:spcPct val="0"/>
                        </a:spcAft>
                        <a:buClrTx/>
                        <a:buSzTx/>
                        <a:buFontTx/>
                        <a:buNone/>
                        <a:tabLst/>
                      </a:pPr>
                      <a:r>
                        <a:rPr kumimoji="0" lang="ar-SA" sz="3200" b="0" i="0" u="none" strike="noStrike" cap="none" normalizeH="0" baseline="0" dirty="0">
                          <a:ln>
                            <a:noFill/>
                          </a:ln>
                          <a:solidFill>
                            <a:schemeClr val="bg1"/>
                          </a:solidFill>
                          <a:effectLst/>
                          <a:latin typeface="Arial" charset="0"/>
                          <a:cs typeface="Arial" charset="0"/>
                        </a:rPr>
                        <a:t>قَدِّموا للرَّبِّ يا جميعَ قبائلَ الشُّعوب. قدِّموا للرَّبِّ مَجْداً وكرامةً. قدِّموا للرَّبِّ مجداً لاسمِهِ. احملوا الذبائح وانطلقوا فادخُلُوا ديَارَهُ. اسجُدُوا للـرَّبِّ في دارهِ المُقدَّس. 	هللويا.</a:t>
                      </a:r>
                      <a:endParaRPr kumimoji="0" lang="en-CA" sz="3200" b="0" i="0" u="none" strike="noStrike" cap="none" normalizeH="0" baseline="0" dirty="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fr-CA" sz="2800" b="0" i="0" u="sng" strike="noStrike" cap="none" normalizeH="0" baseline="0" dirty="0">
                          <a:ln>
                            <a:noFill/>
                          </a:ln>
                          <a:solidFill>
                            <a:srgbClr val="FF9933"/>
                          </a:solidFill>
                          <a:effectLst/>
                          <a:latin typeface="Arial" charset="0"/>
                          <a:cs typeface="Arial" charset="0"/>
                        </a:rPr>
                        <a:t>Psaume </a:t>
                      </a:r>
                      <a:r>
                        <a:rPr kumimoji="0" lang="en-US" sz="2800" b="0" i="0" u="sng" strike="noStrike" cap="none" normalizeH="0" baseline="0" dirty="0">
                          <a:ln>
                            <a:noFill/>
                          </a:ln>
                          <a:solidFill>
                            <a:srgbClr val="FF9933"/>
                          </a:solidFill>
                          <a:effectLst/>
                          <a:latin typeface="Arial" charset="0"/>
                          <a:cs typeface="Arial" charset="0"/>
                        </a:rPr>
                        <a:t>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a:ln>
                            <a:noFill/>
                          </a:ln>
                          <a:solidFill>
                            <a:schemeClr val="bg1"/>
                          </a:solidFill>
                          <a:effectLst/>
                          <a:latin typeface="Arial" charset="0"/>
                          <a:cs typeface="Arial" charset="0"/>
                        </a:rPr>
                        <a:t>7 Donnez au Seigneur, familles des peuples, Donnez au Seigneur gloire et force. 8 Donnez au Seigneur la gloire de son nom. Apportez votre offrande, entrez dans ses parvis; 9 prosternez-vous devant le Seigneur quand éclate sa sainteté. Alléluia.</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sng" strike="noStrike" cap="none" normalizeH="0" baseline="0" dirty="0">
                          <a:ln>
                            <a:noFill/>
                          </a:ln>
                          <a:solidFill>
                            <a:srgbClr val="FF9933"/>
                          </a:solidFill>
                          <a:effectLst/>
                          <a:latin typeface="Arial" charset="0"/>
                          <a:cs typeface="Arial" charset="0"/>
                        </a:rPr>
                        <a:t>Psalms 96:7-9</a:t>
                      </a:r>
                    </a:p>
                    <a:p>
                      <a:pPr marL="0" marR="0" lvl="0" indent="0" algn="l" defTabSz="914400" rtl="0" eaLnBrk="1" fontAlgn="base" latinLnBrk="0" hangingPunct="1">
                        <a:lnSpc>
                          <a:spcPct val="95000"/>
                        </a:lnSpc>
                        <a:spcBef>
                          <a:spcPct val="20000"/>
                        </a:spcBef>
                        <a:spcAft>
                          <a:spcPct val="0"/>
                        </a:spcAft>
                        <a:buClrTx/>
                        <a:buSzTx/>
                        <a:buFontTx/>
                        <a:buNone/>
                        <a:tabLst/>
                      </a:pPr>
                      <a:r>
                        <a:rPr kumimoji="0" lang="en-US" sz="2800" b="0" i="0" u="none" strike="noStrike" cap="none" normalizeH="0" baseline="0" dirty="0">
                          <a:ln>
                            <a:noFill/>
                          </a:ln>
                          <a:solidFill>
                            <a:schemeClr val="bg1"/>
                          </a:solidFill>
                          <a:effectLst/>
                          <a:latin typeface="Arial" charset="0"/>
                          <a:cs typeface="Arial" charset="0"/>
                        </a:rPr>
                        <a:t>7 Give to the Lord, O families of the peoples, Give to the Lord glory and strength. 8 Give to the Lord the glory due His name; Bring an offering, and come into His courts. 9 Oh, worship the Lord in the beauty of holiness!. Alleluia</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76909" name="Rectangle 13"/>
          <p:cNvSpPr>
            <a:spLocks noGrp="1" noChangeArrowheads="1"/>
          </p:cNvSpPr>
          <p:nvPr>
            <p:ph type="ctrTitle"/>
          </p:nvPr>
        </p:nvSpPr>
        <p:spPr/>
        <p:txBody>
          <a:bodyPr/>
          <a:lstStyle/>
          <a:p>
            <a:r>
              <a:rPr lang="en-US" dirty="0"/>
              <a:t>5pg</a:t>
            </a:r>
          </a:p>
        </p:txBody>
      </p:sp>
      <p:sp>
        <p:nvSpPr>
          <p:cNvPr id="4" name="Text Box 29">
            <a:hlinkClick r:id="" action="ppaction://macro?name=LetThemExaltHimForBishop"/>
          </p:cNvPr>
          <p:cNvSpPr txBox="1">
            <a:spLocks noChangeArrowheads="1"/>
          </p:cNvSpPr>
          <p:nvPr/>
        </p:nvSpPr>
        <p:spPr bwMode="auto">
          <a:xfrm>
            <a:off x="7412665" y="6215082"/>
            <a:ext cx="1731335" cy="438582"/>
          </a:xfrm>
          <a:prstGeom prst="rect">
            <a:avLst/>
          </a:prstGeom>
          <a:solidFill>
            <a:srgbClr val="0070C0"/>
          </a:solidFill>
          <a:ln w="25400" cmpd="sng">
            <a:solidFill>
              <a:schemeClr val="bg1"/>
            </a:solidFill>
            <a:miter lim="800000"/>
            <a:headEnd/>
            <a:tailEnd/>
          </a:ln>
        </p:spPr>
        <p:txBody>
          <a:bodyPr wrap="square" lIns="0" tIns="0" rIns="0" bIns="0">
            <a:spAutoFit/>
          </a:bodyPr>
          <a:ls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a:r>
              <a:rPr lang="en-CA" sz="900" dirty="0">
                <a:solidFill>
                  <a:schemeClr val="bg1"/>
                </a:solidFill>
              </a:rPr>
              <a:t>Let them exalt him – </a:t>
            </a:r>
            <a:r>
              <a:rPr lang="en-CA" sz="900" b="1" dirty="0">
                <a:solidFill>
                  <a:schemeClr val="bg1"/>
                </a:solidFill>
              </a:rPr>
              <a:t>Bishop</a:t>
            </a:r>
          </a:p>
          <a:p>
            <a:pPr algn="ctr" rtl="1"/>
            <a:r>
              <a:rPr lang="ar-EG" sz="1050" dirty="0">
                <a:solidFill>
                  <a:schemeClr val="bg1"/>
                </a:solidFill>
              </a:rPr>
              <a:t> فليرفعوه – </a:t>
            </a:r>
            <a:r>
              <a:rPr lang="ar-EG" sz="1050" b="1" dirty="0">
                <a:solidFill>
                  <a:schemeClr val="bg1"/>
                </a:solidFill>
              </a:rPr>
              <a:t>للأسقف</a:t>
            </a:r>
          </a:p>
          <a:p>
            <a:pPr algn="ctr"/>
            <a:r>
              <a:rPr lang="fr-CA" sz="900" dirty="0">
                <a:solidFill>
                  <a:schemeClr val="bg1"/>
                </a:solidFill>
              </a:rPr>
              <a:t>Qu’ils l’exaltent</a:t>
            </a:r>
            <a:r>
              <a:rPr lang="en-CA" sz="900" dirty="0">
                <a:solidFill>
                  <a:schemeClr val="bg1"/>
                </a:solidFill>
              </a:rPr>
              <a:t> - </a:t>
            </a:r>
            <a:r>
              <a:rPr lang="fr-CA" sz="900" b="1" dirty="0">
                <a:solidFill>
                  <a:schemeClr val="bg1"/>
                </a:solidFill>
              </a:rPr>
              <a:t>l’évêque</a:t>
            </a:r>
          </a:p>
        </p:txBody>
      </p:sp>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7922" name="Group 2"/>
          <p:cNvGraphicFramePr>
            <a:graphicFrameLocks noGrp="1"/>
          </p:cNvGraphicFramePr>
          <p:nvPr/>
        </p:nvGraphicFramePr>
        <p:xfrm>
          <a:off x="34925" y="44450"/>
          <a:ext cx="9074150" cy="6827520"/>
        </p:xfrm>
        <a:graphic>
          <a:graphicData uri="http://schemas.openxmlformats.org/drawingml/2006/table">
            <a:tbl>
              <a:tblPr rtl="1"/>
              <a:tblGrid>
                <a:gridCol w="4681537">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2089150">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a:ln>
                            <a:noFill/>
                          </a:ln>
                          <a:solidFill>
                            <a:srgbClr val="FF9933"/>
                          </a:solidFill>
                          <a:effectLst/>
                          <a:latin typeface="Arial" charset="0"/>
                          <a:cs typeface="Arial" charset="0"/>
                        </a:rPr>
                        <a:t>يوحنا </a:t>
                      </a:r>
                      <a:r>
                        <a:rPr kumimoji="0" lang="en-US" sz="3600" b="0" i="0" u="sng" strike="noStrike" cap="none" normalizeH="0" baseline="0">
                          <a:ln>
                            <a:noFill/>
                          </a:ln>
                          <a:solidFill>
                            <a:srgbClr val="FF9933"/>
                          </a:solidFill>
                          <a:effectLst/>
                          <a:latin typeface="Arial" charset="0"/>
                          <a:cs typeface="Arial" charset="0"/>
                        </a:rPr>
                        <a:t>6:5-14</a:t>
                      </a:r>
                      <a:endParaRPr kumimoji="0" lang="ar-EG" sz="3600" b="0" i="0" u="sng" strike="noStrike" cap="none" normalizeH="0" baseline="0">
                        <a:ln>
                          <a:noFill/>
                        </a:ln>
                        <a:solidFill>
                          <a:srgbClr val="FF9933"/>
                        </a:solidFill>
                        <a:effectLst/>
                        <a:latin typeface="Arial" charset="0"/>
                        <a:cs typeface="Arial" charset="0"/>
                      </a:endParaRPr>
                    </a:p>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فرفعَ يسوعُ عَينيهِ إلى فوق ونظر أنَّ جمعاً كثيراً مُقبلٌ إليه، فقال لفيلُبُّس: " مِن أين نجدُ خُبزاً لنبتاع ليأكُل هؤلاءِ؟ " وإنَّما قال هذا ليمتحنهُ، لأنَّهُ كان عالماً ما هو مزمعٌ أن يفعلَ.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4000" b="0" i="0" u="sng" strike="noStrike" cap="none" normalizeH="0" baseline="0">
                          <a:ln>
                            <a:noFill/>
                          </a:ln>
                          <a:solidFill>
                            <a:srgbClr val="FF9933"/>
                          </a:solidFill>
                          <a:effectLst/>
                          <a:latin typeface="Arial" charset="0"/>
                          <a:cs typeface="Arial" charset="0"/>
                        </a:rPr>
                        <a:t>Jean </a:t>
                      </a:r>
                      <a:r>
                        <a:rPr kumimoji="0" lang="en-US" sz="4000" b="0" i="0" u="sng" strike="noStrike" cap="none" normalizeH="0" baseline="0">
                          <a:ln>
                            <a:noFill/>
                          </a:ln>
                          <a:solidFill>
                            <a:srgbClr val="FF9933"/>
                          </a:solidFill>
                          <a:effectLst/>
                          <a:latin typeface="Arial" charset="0"/>
                          <a:cs typeface="Arial" charset="0"/>
                        </a:rPr>
                        <a:t>6:5-14</a:t>
                      </a:r>
                      <a:endParaRPr kumimoji="0" lang="fr-FR" sz="4000" b="0" i="0" u="sng" strike="noStrike" cap="none" normalizeH="0" baseline="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5 Or, ayant levé les yeux, Jésus vit une grande foule qui venait à lui. Il dit à Philippe: "Où achèterons-nous des pains pour qu'ils aient de quoi manger? 6 En parlant ainsi il le mettait à l'épreuve; il savait, quant à lui, ce qu'il allait faire.</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4000" b="0" i="0" u="sng" strike="noStrike" cap="none" normalizeH="0" baseline="0">
                          <a:ln>
                            <a:noFill/>
                          </a:ln>
                          <a:solidFill>
                            <a:srgbClr val="FF9933"/>
                          </a:solidFill>
                          <a:effectLst/>
                          <a:latin typeface="Arial" charset="0"/>
                          <a:cs typeface="Arial" charset="0"/>
                        </a:rPr>
                        <a:t>John 6:5-14</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5 Then Jesus lifted up His eyes, and seeing a great multitude coming toward Him, He said to Philip, Where shall we buy bread, that these may eat? 6 But this He said to test him, for He Himself knew what He would do.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177933" name="Rectangle 13"/>
          <p:cNvSpPr>
            <a:spLocks noGrp="1" noChangeArrowheads="1"/>
          </p:cNvSpPr>
          <p:nvPr>
            <p:ph type="ctrTitle"/>
          </p:nvPr>
        </p:nvSpPr>
        <p:spPr/>
        <p:txBody>
          <a:bodyPr/>
          <a:lstStyle/>
          <a:p>
            <a:r>
              <a:rPr lang="en-US" dirty="0"/>
              <a:t>5g</a:t>
            </a: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8946" name="Group 2"/>
          <p:cNvGraphicFramePr>
            <a:graphicFrameLocks noGrp="1"/>
          </p:cNvGraphicFramePr>
          <p:nvPr/>
        </p:nvGraphicFramePr>
        <p:xfrm>
          <a:off x="34925" y="44450"/>
          <a:ext cx="9074150" cy="6339840"/>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أجابه فيلُبُّس: " لا يَكفيهم خُبزٌ بمائتي دينار ليأخذَ كلُّ واحدٍ منهم شيئاً يسيراً ". قال له واحدٌ من تلاميذه، وهو أندراوسُ أخو سمعانَ بطرس: " يوجد هُنا غُلامٌ مَعهُ خمسةُ أرغفةِ شعيرٍ وسمكتان.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7 Philippe lui répondit: "Deux cents deniers de pains ne suffiraient pas pour que chacun reçoive un petit morceau." 8 Un de ses disciples, André, le frère de Simon Pierre, lui dit: 9 "Il y a là un garçon qui possède cinq pains d'orge et deux petits poissons;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7 Philip answered Him, Two hundred denarii worth of bread is not sufficient for them, that every one of them may have a little. 8 One of His disciples, Andrew, Simon Peter's brother, said to Him, 9 There is a lad here who has five barley loaves and two small fish,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79970" name="Group 2"/>
          <p:cNvGraphicFramePr>
            <a:graphicFrameLocks noGrp="1"/>
          </p:cNvGraphicFramePr>
          <p:nvPr/>
        </p:nvGraphicFramePr>
        <p:xfrm>
          <a:off x="34925" y="44450"/>
          <a:ext cx="9074150" cy="5804218"/>
        </p:xfrm>
        <a:graphic>
          <a:graphicData uri="http://schemas.openxmlformats.org/drawingml/2006/table">
            <a:tbl>
              <a:tblPr rtl="1"/>
              <a:tblGrid>
                <a:gridCol w="4537075">
                  <a:extLst>
                    <a:ext uri="{9D8B030D-6E8A-4147-A177-3AD203B41FA5}">
                      <a16:colId xmlns:a16="http://schemas.microsoft.com/office/drawing/2014/main" val="20000"/>
                    </a:ext>
                  </a:extLst>
                </a:gridCol>
                <a:gridCol w="4537075">
                  <a:extLst>
                    <a:ext uri="{9D8B030D-6E8A-4147-A177-3AD203B41FA5}">
                      <a16:colId xmlns:a16="http://schemas.microsoft.com/office/drawing/2014/main" val="20001"/>
                    </a:ext>
                  </a:extLst>
                </a:gridCol>
              </a:tblGrid>
              <a:tr h="1439863">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ولكن كيف يكفى هذا المقدار لمثل هؤلاء الجموع. فقال يسوع: " اجعلوا النَّاس يتَّكئون ". وكانَ يوجد في ذلك المكان عُشبٌ كثيرٌ، فاتَّكأ الرِّجالُ وعددهُم كان نحو خَمسةِ آلافٍ.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mais qu'est-ce que cela pour tant de gens? 10 Jésus dit: "Faites-les asseoir." Il y avait beaucoup d'herbe à cet endroit. Ils s'assirent donc; ils étaient environ cinq mille hommes.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but what are they among so many? 10 Then Jesus said, Make the people sit down. Now there was much grass in the place. So the men sat down, in number about five thousand.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0994" name="Group 2"/>
          <p:cNvGraphicFramePr>
            <a:graphicFrameLocks noGrp="1"/>
          </p:cNvGraphicFramePr>
          <p:nvPr/>
        </p:nvGraphicFramePr>
        <p:xfrm>
          <a:off x="34925" y="44450"/>
          <a:ext cx="9001125" cy="5618163"/>
        </p:xfrm>
        <a:graphic>
          <a:graphicData uri="http://schemas.openxmlformats.org/drawingml/2006/table">
            <a:tbl>
              <a:tblPr rtl="1"/>
              <a:tblGrid>
                <a:gridCol w="4032250">
                  <a:extLst>
                    <a:ext uri="{9D8B030D-6E8A-4147-A177-3AD203B41FA5}">
                      <a16:colId xmlns:a16="http://schemas.microsoft.com/office/drawing/2014/main" val="20000"/>
                    </a:ext>
                  </a:extLst>
                </a:gridCol>
                <a:gridCol w="4968875">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وأخذ يسوعُ الأرغفةَ وشكرَ، وأعطى التَّلاميذِ، والتَّلاميذُ أعطَوا المُتَّكئينَ. وكذلكَ أيضاً من السَّمك بقدر ما شاء كل واحد.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11 Alors Jésus prit les pains, il rendit grâce et les distribua aux convives. Il fit de même avec les poissons; il leur en donna autant qu'ils en désiraient.</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11 And Jesus took the loaves, and when He had given thanks He distributed them to the disciples, and the disciples to those sitting down; and likewise of the fish, as much as they wanted.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2018" name="Group 2"/>
          <p:cNvGraphicFramePr>
            <a:graphicFrameLocks noGrp="1"/>
          </p:cNvGraphicFramePr>
          <p:nvPr/>
        </p:nvGraphicFramePr>
        <p:xfrm>
          <a:off x="107950" y="115888"/>
          <a:ext cx="9001125" cy="6766560"/>
        </p:xfrm>
        <a:graphic>
          <a:graphicData uri="http://schemas.openxmlformats.org/drawingml/2006/table">
            <a:tbl>
              <a:tblPr rtl="1"/>
              <a:tblGrid>
                <a:gridCol w="4608512">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3684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شَبِعوا، قال لتلاميذهِ: " اجمعوا الكسر الفاضِلةَ لكى لا يضيعَ شئٌ منها ". فجمعوا من الفضلات وملأوا اثنتَي عشرةَ قُفَّةً مِنَ الكسر مِن خَمسةِ أرغفةِ الشَّعير التى فَضَلت. عن الآكلينَ. </a:t>
                      </a:r>
                      <a:endParaRPr kumimoji="0" lang="en-US" sz="3200" b="0" i="0" u="none" strike="noStrike" cap="none" normalizeH="0" baseline="0">
                        <a:ln>
                          <a:noFill/>
                        </a:ln>
                        <a:solidFill>
                          <a:schemeClr val="bg1"/>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a:ln>
                            <a:noFill/>
                          </a:ln>
                          <a:solidFill>
                            <a:schemeClr val="bg1"/>
                          </a:solidFill>
                          <a:effectLst/>
                          <a:latin typeface="Arial" charset="0"/>
                          <a:cs typeface="Arial" charset="0"/>
                        </a:rPr>
                        <a:t>12 Lorsqu'ils furent rassasiés, Jésus dit à ses disciples: "Rassemblez les morceaux qui restent, de sorte que rien ne soit perdu. 13 Ils les rassemblèrent et ils remplirent douze paniers avec les morceaux des cinq pains d'orge qui étaient restés à ceux qui avaient mangé. </a:t>
                      </a: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12 So when they were filled, He said to His disciples, Gather up the fragments that remain, so that nothing is lost. 13 Therefore they gathered them up, and filled twelve baskets with the fragments of the five barley loaves which were left over by those who had eaten. </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83042" name="Group 2"/>
          <p:cNvGraphicFramePr>
            <a:graphicFrameLocks noGrp="1"/>
          </p:cNvGraphicFramePr>
          <p:nvPr/>
        </p:nvGraphicFramePr>
        <p:xfrm>
          <a:off x="34925" y="44450"/>
          <a:ext cx="9145588" cy="5834063"/>
        </p:xfrm>
        <a:graphic>
          <a:graphicData uri="http://schemas.openxmlformats.org/drawingml/2006/table">
            <a:tbl>
              <a:tblPr rtl="1"/>
              <a:tblGrid>
                <a:gridCol w="4752975">
                  <a:extLst>
                    <a:ext uri="{9D8B030D-6E8A-4147-A177-3AD203B41FA5}">
                      <a16:colId xmlns:a16="http://schemas.microsoft.com/office/drawing/2014/main" val="20000"/>
                    </a:ext>
                  </a:extLst>
                </a:gridCol>
                <a:gridCol w="4392613">
                  <a:extLst>
                    <a:ext uri="{9D8B030D-6E8A-4147-A177-3AD203B41FA5}">
                      <a16:colId xmlns:a16="http://schemas.microsoft.com/office/drawing/2014/main" val="20001"/>
                    </a:ext>
                  </a:extLst>
                </a:gridCol>
              </a:tblGrid>
              <a:tr h="1584325">
                <a:tc gridSpan="2">
                  <a:txBody>
                    <a:bodyPr/>
                    <a:lstStyle/>
                    <a:p>
                      <a:pPr marL="0" marR="0" lvl="0" indent="0" algn="r" defTabSz="914400" rtl="1" eaLnBrk="1" fontAlgn="base" latinLnBrk="0" hangingPunct="1">
                        <a:lnSpc>
                          <a:spcPct val="100000"/>
                        </a:lnSpc>
                        <a:spcBef>
                          <a:spcPct val="20000"/>
                        </a:spcBef>
                        <a:spcAft>
                          <a:spcPct val="0"/>
                        </a:spcAft>
                        <a:buClrTx/>
                        <a:buSzTx/>
                        <a:buFontTx/>
                        <a:buNone/>
                        <a:tabLst/>
                      </a:pPr>
                      <a:r>
                        <a:rPr kumimoji="0" lang="ar-SA" sz="3200" b="0" i="0" u="none" strike="noStrike" cap="none" normalizeH="0" baseline="0">
                          <a:ln>
                            <a:noFill/>
                          </a:ln>
                          <a:solidFill>
                            <a:schemeClr val="bg1"/>
                          </a:solidFill>
                          <a:effectLst/>
                          <a:latin typeface="Arial" charset="0"/>
                          <a:cs typeface="Arial" charset="0"/>
                        </a:rPr>
                        <a:t>فلمَّا رأى النَّاسُ الآيات التى صنعَها يسوعُ قالوا: " إنَّ هذا هو بالحقيقةِ النَّبيُّ الآتي إلى العالم! ".</a:t>
                      </a:r>
                      <a:r>
                        <a:rPr kumimoji="0" lang="ar-EG" sz="3200" b="0" i="0" u="none" strike="noStrike" cap="none" normalizeH="0" baseline="0">
                          <a:ln>
                            <a:noFill/>
                          </a:ln>
                          <a:solidFill>
                            <a:schemeClr val="bg1"/>
                          </a:solidFill>
                          <a:effectLst/>
                          <a:latin typeface="Arial" charset="0"/>
                          <a:cs typeface="Arial" charset="0"/>
                        </a:rPr>
                        <a:t>      </a:t>
                      </a:r>
                      <a:r>
                        <a:rPr kumimoji="0" lang="ar-EG" sz="3200" b="0" i="0" u="none" strike="noStrike" cap="none" normalizeH="0" baseline="0">
                          <a:ln>
                            <a:noFill/>
                          </a:ln>
                          <a:solidFill>
                            <a:srgbClr val="FF9933"/>
                          </a:solidFill>
                          <a:effectLst/>
                          <a:latin typeface="Arial" charset="0"/>
                          <a:cs typeface="Arial" charset="0"/>
                        </a:rPr>
                        <a:t>(والمجد للـه دائماً)</a:t>
                      </a:r>
                      <a:endParaRPr kumimoji="0" lang="en-CA" sz="3200" b="0" i="0" u="none" strike="noStrike" cap="none" normalizeH="0" baseline="0">
                        <a:ln>
                          <a:noFill/>
                        </a:ln>
                        <a:solidFill>
                          <a:srgbClr val="FF9933"/>
                        </a:solidFill>
                        <a:effectLst/>
                        <a:latin typeface="Arial" charset="0"/>
                        <a:cs typeface="Arial" charset="0"/>
                      </a:endParaRPr>
                    </a:p>
                  </a:txBody>
                  <a:tcPr marL="109728" marR="109728" horzOverflow="overflow">
                    <a:lnL cap="flat">
                      <a:noFill/>
                    </a:lnL>
                    <a:lnR cap="flat">
                      <a:noFill/>
                    </a:lnR>
                    <a:lnT cap="flat">
                      <a:noFill/>
                    </a:lnT>
                    <a:lnB>
                      <a:noFill/>
                    </a:lnB>
                    <a:lnTlToBr>
                      <a:noFill/>
                    </a:lnTlToBr>
                    <a:lnBlToTr>
                      <a:noFill/>
                    </a:lnBlToTr>
                    <a:noFill/>
                  </a:tcPr>
                </a:tc>
                <a:tc hMerge="1">
                  <a:txBody>
                    <a:bodyPr/>
                    <a:lstStyle/>
                    <a:p>
                      <a:endParaRPr lang="en-US"/>
                    </a:p>
                  </a:txBody>
                  <a:tcPr/>
                </a:tc>
                <a:extLst>
                  <a:ext uri="{0D108BD9-81ED-4DB2-BD59-A6C34878D82A}">
                    <a16:rowId xmlns:a16="http://schemas.microsoft.com/office/drawing/2014/main" val="10000"/>
                  </a:ext>
                </a:extLst>
              </a:tr>
              <a:tr h="4249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a:t>
                      </a:r>
                      <a:r>
                        <a:rPr kumimoji="0" lang="fr-FR" sz="2800" b="0" i="0" u="none" strike="noStrike" cap="none" normalizeH="0" baseline="0">
                          <a:ln>
                            <a:noFill/>
                          </a:ln>
                          <a:solidFill>
                            <a:schemeClr val="bg1"/>
                          </a:solidFill>
                          <a:effectLst/>
                          <a:latin typeface="Arial" charset="0"/>
                          <a:cs typeface="Arial" charset="0"/>
                        </a:rPr>
                        <a:t>A la vue du signe qu'il venait d'opérer, les gens dirent: "Celui-ci est vraiment le Prophète, celui qui doit venir dans le monde.</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a:ln>
                            <a:noFill/>
                          </a:ln>
                          <a:solidFill>
                            <a:srgbClr val="FF9900"/>
                          </a:solidFill>
                          <a:effectLst/>
                          <a:latin typeface="Arial" charset="0"/>
                          <a:cs typeface="Arial" charset="0"/>
                        </a:rPr>
                        <a:t>(Gloire à Dieu éternellement.)</a:t>
                      </a:r>
                      <a:endParaRPr kumimoji="0" lang="ar-EG" sz="2400" b="1" i="0" u="none" strike="noStrike" cap="none" normalizeH="0" baseline="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a:ln>
                            <a:noFill/>
                          </a:ln>
                          <a:solidFill>
                            <a:schemeClr val="bg1"/>
                          </a:solidFill>
                          <a:effectLst/>
                          <a:latin typeface="Arial" charset="0"/>
                          <a:cs typeface="Arial" charset="0"/>
                        </a:rPr>
                        <a:t>14 Then those men, when they had seen the sign that Jesus did, said, This is truly the Prophet who is to come into the world.</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rgbClr val="FF9900"/>
                          </a:solidFill>
                          <a:effectLst/>
                          <a:latin typeface="Arial" charset="0"/>
                          <a:cs typeface="Arial" charset="0"/>
                        </a:rPr>
                        <a:t>(Glory be to God forever.)</a:t>
                      </a:r>
                    </a:p>
                  </a:txBody>
                  <a:tcPr marL="109728" marR="109728" horzOverflow="overflow">
                    <a:lnL>
                      <a:noFill/>
                    </a:lnL>
                    <a:lnR cap="flat">
                      <a:noFill/>
                    </a:lnR>
                    <a:lnT>
                      <a:noFill/>
                    </a:lnT>
                    <a:lnB cap="flat">
                      <a:noFill/>
                    </a:lnB>
                    <a:lnTlToBr>
                      <a:noFill/>
                    </a:lnTlToBr>
                    <a:lnBlToTr>
                      <a:noFill/>
                    </a:lnBlToTr>
                    <a:no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4068" name="Text Box 4"/>
          <p:cNvSpPr txBox="1">
            <a:spLocks noChangeArrowheads="1"/>
          </p:cNvSpPr>
          <p:nvPr/>
        </p:nvSpPr>
        <p:spPr bwMode="auto">
          <a:xfrm>
            <a:off x="900113" y="347663"/>
            <a:ext cx="7613650" cy="2289175"/>
          </a:xfrm>
          <a:prstGeom prst="rect">
            <a:avLst/>
          </a:prstGeom>
          <a:solidFill>
            <a:srgbClr val="FF0000"/>
          </a:solidFill>
          <a:ln w="9525">
            <a:noFill/>
            <a:miter lim="800000"/>
            <a:headEnd/>
            <a:tailEnd/>
          </a:ln>
          <a:effectLst/>
        </p:spPr>
        <p:txBody>
          <a:bodyPr>
            <a:spAutoFit/>
          </a:bodyPr>
          <a:lstStyle/>
          <a:p>
            <a:pPr algn="ctr" rtl="0">
              <a:spcBef>
                <a:spcPct val="50000"/>
              </a:spcBef>
            </a:pPr>
            <a:r>
              <a:rPr lang="en-CA" sz="3600">
                <a:solidFill>
                  <a:schemeClr val="bg1"/>
                </a:solidFill>
              </a:rPr>
              <a:t>Sermon &amp; Gospel Response</a:t>
            </a:r>
          </a:p>
          <a:p>
            <a:pPr algn="ctr">
              <a:spcBef>
                <a:spcPct val="50000"/>
              </a:spcBef>
            </a:pPr>
            <a:r>
              <a:rPr lang="ar-EG" sz="3600">
                <a:solidFill>
                  <a:schemeClr val="bg1"/>
                </a:solidFill>
              </a:rPr>
              <a:t> العظة و مرد الأنجيل</a:t>
            </a:r>
          </a:p>
          <a:p>
            <a:pPr algn="ctr" rtl="0">
              <a:spcBef>
                <a:spcPct val="50000"/>
              </a:spcBef>
            </a:pPr>
            <a:r>
              <a:rPr lang="fr-CA" sz="3600">
                <a:solidFill>
                  <a:schemeClr val="bg1"/>
                </a:solidFill>
              </a:rPr>
              <a:t>Sermon &amp; Réponse de L’évangile</a:t>
            </a:r>
          </a:p>
        </p:txBody>
      </p:sp>
      <p:pic>
        <p:nvPicPr>
          <p:cNvPr id="5" name="Picture 3" descr="pointing"/>
          <p:cNvPicPr>
            <a:picLocks noChangeAspect="1" noChangeArrowheads="1"/>
          </p:cNvPicPr>
          <p:nvPr/>
        </p:nvPicPr>
        <p:blipFill>
          <a:blip r:embed="rId2"/>
          <a:srcRect/>
          <a:stretch>
            <a:fillRect/>
          </a:stretch>
        </p:blipFill>
        <p:spPr bwMode="auto">
          <a:xfrm>
            <a:off x="1479572" y="4529138"/>
            <a:ext cx="1238250" cy="628650"/>
          </a:xfrm>
          <a:prstGeom prst="rect">
            <a:avLst/>
          </a:prstGeom>
          <a:noFill/>
          <a:ln w="9525">
            <a:noFill/>
            <a:miter lim="800000"/>
            <a:headEnd/>
            <a:tailEnd/>
          </a:ln>
        </p:spPr>
      </p:pic>
      <p:sp>
        <p:nvSpPr>
          <p:cNvPr id="6" name="Text Box 4">
            <a:hlinkClick r:id="" action="ppaction://macro?name=GoToLiturgyOfBelievers"/>
          </p:cNvPr>
          <p:cNvSpPr txBox="1">
            <a:spLocks noChangeArrowheads="1"/>
          </p:cNvSpPr>
          <p:nvPr/>
        </p:nvSpPr>
        <p:spPr bwMode="auto">
          <a:xfrm>
            <a:off x="2860698" y="4286256"/>
            <a:ext cx="4926012" cy="1144929"/>
          </a:xfrm>
          <a:prstGeom prst="rect">
            <a:avLst/>
          </a:prstGeom>
          <a:solidFill>
            <a:schemeClr val="accent1"/>
          </a:solidFill>
          <a:ln w="57150" cmpd="thickThin">
            <a:solidFill>
              <a:schemeClr val="tx1"/>
            </a:solidFill>
            <a:miter lim="800000"/>
            <a:headEnd/>
            <a:tailEnd/>
          </a:ln>
        </p:spPr>
        <p:txBody>
          <a:bodyPr>
            <a:spAutoFit/>
          </a:bodyPr>
          <a:lstStyle/>
          <a:p>
            <a:pPr algn="ctr">
              <a:lnSpc>
                <a:spcPct val="90000"/>
              </a:lnSpc>
            </a:pPr>
            <a:r>
              <a:rPr lang="en-CA" sz="2400" b="1" dirty="0"/>
              <a:t>Continue to the Liturgy of the Believers</a:t>
            </a:r>
            <a:endParaRPr lang="fr-CA" sz="2800" b="1" dirty="0"/>
          </a:p>
          <a:p>
            <a:pPr algn="ctr">
              <a:lnSpc>
                <a:spcPct val="90000"/>
              </a:lnSpc>
            </a:pPr>
            <a:r>
              <a:rPr lang="ar-EG" sz="2800" b="1" dirty="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26854</Words>
  <Application>Microsoft Office PowerPoint</Application>
  <PresentationFormat>Affichage à l'écran (4:3)</PresentationFormat>
  <Paragraphs>1151</Paragraphs>
  <Slides>247</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247</vt:i4>
      </vt:variant>
    </vt:vector>
  </HeadingPairs>
  <TitlesOfParts>
    <vt:vector size="252" baseType="lpstr">
      <vt:lpstr>Arial</vt:lpstr>
      <vt:lpstr>Avva_Shenouda</vt:lpstr>
      <vt:lpstr>Coptic</vt:lpstr>
      <vt:lpstr>Times New Roman</vt:lpstr>
      <vt:lpstr>Default Design</vt:lpstr>
      <vt:lpstr>قراءات آحاد شهر أمشير Lectures des Dimanches du mois de Amsheer</vt:lpstr>
      <vt:lpstr>Présentation PowerPoint</vt:lpstr>
      <vt:lpstr>1pv</vt:lpstr>
      <vt:lpstr>1v</vt:lpstr>
      <vt:lpstr>Présentation PowerPoint</vt:lpstr>
      <vt:lpstr>Présentation PowerPoint</vt:lpstr>
      <vt:lpstr>Présentation PowerPoint</vt:lpstr>
      <vt:lpstr>Présentation PowerPoint</vt:lpstr>
      <vt:lpstr>1pm</vt:lpstr>
      <vt:lpstr>1m</vt:lpstr>
      <vt:lpstr>Présentation PowerPoint</vt:lpstr>
      <vt:lpstr>Présentation PowerPoint</vt:lpstr>
      <vt:lpstr>Présentation PowerPoint</vt:lpstr>
      <vt:lpstr>Présentation PowerPoint</vt:lpstr>
      <vt:lpstr>Présentation PowerPoint</vt:lpstr>
      <vt:lpstr>Paul, the servant of our Lord, Jesus Christ, called to be an apostle, appointed to the Gospel of God. </vt:lpstr>
      <vt:lpstr>1p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1c</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1a</vt:lpstr>
      <vt:lpstr>Présentation PowerPoint</vt:lpstr>
      <vt:lpstr>Présentation PowerPoint</vt:lpstr>
      <vt:lpstr>Présentation PowerPoint</vt:lpstr>
      <vt:lpstr>THE SYNEXARIUM السنكسار LE SYNEXAIRE</vt:lpstr>
      <vt:lpstr>Présentation PowerPoint</vt:lpstr>
      <vt:lpstr>1pg</vt:lpstr>
      <vt:lpstr>1g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2pv</vt:lpstr>
      <vt:lpstr>2v</vt:lpstr>
      <vt:lpstr>Présentation PowerPoint</vt:lpstr>
      <vt:lpstr>Présentation PowerPoint</vt:lpstr>
      <vt:lpstr>Présentation PowerPoint</vt:lpstr>
      <vt:lpstr>Présentation PowerPoint</vt:lpstr>
      <vt:lpstr>2pm</vt:lpstr>
      <vt:lpstr>2m</vt:lpstr>
      <vt:lpstr>Présentation PowerPoint</vt:lpstr>
      <vt:lpstr>Présentation PowerPoint</vt:lpstr>
      <vt:lpstr>Paul, the servant of our Lord, Jesus Christ, called to be an apostle, appointed to the Gospel of God. </vt:lpstr>
      <vt:lpstr>2p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2c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2a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2pg</vt:lpstr>
      <vt:lpstr>2g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3pv</vt:lpstr>
      <vt:lpstr>3v</vt:lpstr>
      <vt:lpstr>Présentation PowerPoint</vt:lpstr>
      <vt:lpstr>Présentation PowerPoint</vt:lpstr>
      <vt:lpstr>Présentation PowerPoint</vt:lpstr>
      <vt:lpstr>Présentation PowerPoint</vt:lpstr>
      <vt:lpstr>3pm</vt:lpstr>
      <vt:lpstr>3m</vt:lpstr>
      <vt:lpstr>Présentation PowerPoint</vt:lpstr>
      <vt:lpstr>Présentation PowerPoint</vt:lpstr>
      <vt:lpstr>Présentation PowerPoint</vt:lpstr>
      <vt:lpstr>Paul, the servant of our Lord, Jesus Christ, called to be an apostle, appointed to the Gospel of God. </vt:lpstr>
      <vt:lpstr>3p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3c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3a</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3pg</vt:lpstr>
      <vt:lpstr>3g</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4pv</vt:lpstr>
      <vt:lpstr>4v</vt:lpstr>
      <vt:lpstr>Présentation PowerPoint</vt:lpstr>
      <vt:lpstr>Présentation PowerPoint</vt:lpstr>
      <vt:lpstr>Présentation PowerPoint</vt:lpstr>
      <vt:lpstr>Présentation PowerPoint</vt:lpstr>
      <vt:lpstr>Présentation PowerPoint</vt:lpstr>
      <vt:lpstr>4pm</vt:lpstr>
      <vt:lpstr>4m</vt:lpstr>
      <vt:lpstr>Présentation PowerPoint</vt:lpstr>
      <vt:lpstr>Présentation PowerPoint</vt:lpstr>
      <vt:lpstr>Présentation PowerPoint</vt:lpstr>
      <vt:lpstr>Paul, the servant of our Lord, Jesus Christ, called to be an apostle, appointed to the Gospel of God. </vt:lpstr>
      <vt:lpstr>4p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4c</vt:lpstr>
      <vt:lpstr>Présentation PowerPoint</vt:lpstr>
      <vt:lpstr>Présentation PowerPoint</vt:lpstr>
      <vt:lpstr>Présentation PowerPoint</vt:lpstr>
      <vt:lpstr>Présentation PowerPoint</vt:lpstr>
      <vt:lpstr>The Acts of our fathers, the apostles, may their blessings be with us.  Amen.</vt:lpstr>
      <vt:lpstr>4a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4pg</vt:lpstr>
      <vt:lpstr>4g</vt:lpstr>
      <vt:lpstr>Présentation PowerPoint</vt:lpstr>
      <vt:lpstr>Présentation PowerPoint</vt:lpstr>
      <vt:lpstr>Présentation PowerPoint</vt:lpstr>
      <vt:lpstr>Présentation PowerPoint</vt:lpstr>
      <vt:lpstr>Présentation PowerPoint</vt:lpstr>
      <vt:lpstr>Présentation PowerPoint</vt:lpstr>
      <vt:lpstr>5pv</vt:lpstr>
      <vt:lpstr>5v</vt:lpstr>
      <vt:lpstr>Présentation PowerPoint</vt:lpstr>
      <vt:lpstr>Présentation PowerPoint</vt:lpstr>
      <vt:lpstr>Présentation PowerPoint</vt:lpstr>
      <vt:lpstr>Présentation PowerPoint</vt:lpstr>
      <vt:lpstr>5pm</vt:lpstr>
      <vt:lpstr>5m</vt:lpstr>
      <vt:lpstr>Présentation PowerPoint</vt:lpstr>
      <vt:lpstr>Présentation PowerPoint</vt:lpstr>
      <vt:lpstr>Paul, the servant of our Lord, Jesus Christ, called to be an apostle, appointed to the Gospel of God. </vt:lpstr>
      <vt:lpstr>5p</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5c</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The Acts of our fathers, the apostles, may their blessings be with us.  Amen.</vt:lpstr>
      <vt:lpstr>5a</vt:lpstr>
      <vt:lpstr>Présentation PowerPoint</vt:lpstr>
      <vt:lpstr>Présentation PowerPoint</vt:lpstr>
      <vt:lpstr>Présentation PowerPoint</vt:lpstr>
      <vt:lpstr>Présentation PowerPoint</vt:lpstr>
      <vt:lpstr>Présentation PowerPoint</vt:lpstr>
      <vt:lpstr>Présentation PowerPoint</vt:lpstr>
      <vt:lpstr>THE SYNEXARIUM السنكسار LE SYNEXAIRE</vt:lpstr>
      <vt:lpstr>Présentation PowerPoint</vt:lpstr>
      <vt:lpstr>5pg</vt:lpstr>
      <vt:lpstr>5g</vt:lpstr>
      <vt:lpstr>Présentation PowerPoint</vt:lpstr>
      <vt:lpstr>Présentation PowerPoint</vt:lpstr>
      <vt:lpstr>Présentation PowerPoint</vt:lpstr>
      <vt:lpstr>Présentation PowerPoint</vt:lpstr>
      <vt:lpstr>Présentation PowerPoint</vt:lpstr>
      <vt:lpstr>Présentation PowerPoint</vt:lpstr>
    </vt:vector>
  </TitlesOfParts>
  <Company>Virgin Mary Coptic Orthodox Church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Christophe Boshra</cp:lastModifiedBy>
  <cp:revision>998</cp:revision>
  <dcterms:created xsi:type="dcterms:W3CDTF">2007-08-10T17:48:37Z</dcterms:created>
  <dcterms:modified xsi:type="dcterms:W3CDTF">2021-02-24T17:43:31Z</dcterms:modified>
</cp:coreProperties>
</file>